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1" r:id="rId6"/>
    <p:sldId id="262" r:id="rId7"/>
    <p:sldId id="261" r:id="rId8"/>
    <p:sldId id="265" r:id="rId9"/>
    <p:sldId id="266" r:id="rId10"/>
    <p:sldId id="263" r:id="rId11"/>
    <p:sldId id="268" r:id="rId12"/>
    <p:sldId id="272" r:id="rId13"/>
    <p:sldId id="276" r:id="rId14"/>
    <p:sldId id="277" r:id="rId15"/>
    <p:sldId id="278" r:id="rId16"/>
    <p:sldId id="296" r:id="rId17"/>
    <p:sldId id="297" r:id="rId18"/>
    <p:sldId id="298" r:id="rId19"/>
    <p:sldId id="286" r:id="rId20"/>
    <p:sldId id="287" r:id="rId21"/>
    <p:sldId id="281" r:id="rId22"/>
    <p:sldId id="282" r:id="rId23"/>
    <p:sldId id="288" r:id="rId24"/>
    <p:sldId id="294" r:id="rId25"/>
    <p:sldId id="279" r:id="rId26"/>
    <p:sldId id="292" r:id="rId27"/>
    <p:sldId id="293" r:id="rId28"/>
    <p:sldId id="295" r:id="rId29"/>
    <p:sldId id="291" r:id="rId30"/>
    <p:sldId id="289" r:id="rId31"/>
    <p:sldId id="283" r:id="rId32"/>
    <p:sldId id="290" r:id="rId33"/>
    <p:sldId id="284" r:id="rId34"/>
    <p:sldId id="285" r:id="rId35"/>
    <p:sldId id="26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10/20/2020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10/20/2020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10/20/2020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2787-33BA-4998-B676-9DF9D92EE795}"/>
              </a:ext>
            </a:extLst>
          </p:cNvPr>
          <p:cNvSpPr>
            <a:spLocks noGrp="1"/>
          </p:cNvSpPr>
          <p:nvPr>
            <p:ph type="ctrTitle"/>
          </p:nvPr>
        </p:nvSpPr>
        <p:spPr>
          <a:xfrm>
            <a:off x="1154954" y="2099733"/>
            <a:ext cx="10135897" cy="2677648"/>
          </a:xfrm>
        </p:spPr>
        <p:txBody>
          <a:bodyPr/>
          <a:lstStyle/>
          <a:p>
            <a:r>
              <a:rPr lang="en-CA" dirty="0"/>
              <a:t>“AG-GAG” LAWS IN CANADA</a:t>
            </a:r>
          </a:p>
        </p:txBody>
      </p:sp>
      <p:sp>
        <p:nvSpPr>
          <p:cNvPr id="3" name="Subtitle 2">
            <a:extLst>
              <a:ext uri="{FF2B5EF4-FFF2-40B4-BE49-F238E27FC236}">
                <a16:creationId xmlns:a16="http://schemas.microsoft.com/office/drawing/2014/main" id="{6F4263F3-93EA-4B01-8310-E054E335B90F}"/>
              </a:ext>
            </a:extLst>
          </p:cNvPr>
          <p:cNvSpPr>
            <a:spLocks noGrp="1"/>
          </p:cNvSpPr>
          <p:nvPr>
            <p:ph type="subTitle" idx="1"/>
          </p:nvPr>
        </p:nvSpPr>
        <p:spPr/>
        <p:txBody>
          <a:bodyPr>
            <a:normAutofit/>
          </a:bodyPr>
          <a:lstStyle/>
          <a:p>
            <a:r>
              <a:rPr lang="en-CA" dirty="0"/>
              <a:t>Presented by </a:t>
            </a:r>
            <a:r>
              <a:rPr lang="en-CA" dirty="0" err="1"/>
              <a:t>kevin</a:t>
            </a:r>
            <a:r>
              <a:rPr lang="en-CA" dirty="0"/>
              <a:t> d. </a:t>
            </a:r>
            <a:r>
              <a:rPr lang="en-CA" dirty="0" err="1"/>
              <a:t>toyne</a:t>
            </a:r>
            <a:endParaRPr lang="en-CA" dirty="0"/>
          </a:p>
          <a:p>
            <a:r>
              <a:rPr lang="en-CA" dirty="0"/>
              <a:t>MANITOBA BAR ASSOCIATION – OCTOBER 20, 2020</a:t>
            </a:r>
          </a:p>
        </p:txBody>
      </p:sp>
    </p:spTree>
    <p:extLst>
      <p:ext uri="{BB962C8B-B14F-4D97-AF65-F5344CB8AC3E}">
        <p14:creationId xmlns:p14="http://schemas.microsoft.com/office/powerpoint/2010/main" val="327584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F8B2C-D09A-4906-A1F5-52AB5A76C4B4}"/>
              </a:ext>
            </a:extLst>
          </p:cNvPr>
          <p:cNvSpPr txBox="1">
            <a:spLocks/>
          </p:cNvSpPr>
          <p:nvPr/>
        </p:nvSpPr>
        <p:spPr>
          <a:xfrm>
            <a:off x="1113184" y="1113183"/>
            <a:ext cx="8909200" cy="49657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CA" sz="2400" b="1" dirty="0"/>
              <a:t>“Awareness of ag-gag laws erodes trust in farmers and increases support for animal welfare regulations”</a:t>
            </a:r>
            <a:r>
              <a:rPr lang="en-CA" sz="2400" b="1" i="1" dirty="0"/>
              <a:t>, </a:t>
            </a:r>
            <a:r>
              <a:rPr lang="en-CA" sz="2400" b="1" dirty="0"/>
              <a:t>Food Policy 61 (2016) 121 – 125</a:t>
            </a:r>
          </a:p>
          <a:p>
            <a:pPr marL="0" indent="0" algn="just">
              <a:buNone/>
            </a:pPr>
            <a:endParaRPr lang="en-CA" sz="2400" dirty="0"/>
          </a:p>
          <a:p>
            <a:pPr marL="0" indent="0" algn="just">
              <a:buNone/>
            </a:pPr>
            <a:r>
              <a:rPr lang="en-CA" sz="2400" dirty="0"/>
              <a:t>Abstract:  “… We found that most people were unaware of ag-gag laws and that learning about them lead to a decrease in trust in farmers and an increase in support for animal welfare regulations.  Interestingly, we also found evidence that awareness of ag-gag laws negatively impacted perceptions of the current status of animal welfare as well as the perception that farmers do a good job of protecting the environment. …”</a:t>
            </a:r>
            <a:endParaRPr lang="en-US" sz="2400" dirty="0"/>
          </a:p>
        </p:txBody>
      </p:sp>
    </p:spTree>
    <p:extLst>
      <p:ext uri="{BB962C8B-B14F-4D97-AF65-F5344CB8AC3E}">
        <p14:creationId xmlns:p14="http://schemas.microsoft.com/office/powerpoint/2010/main" val="283786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A24E-1F13-449B-9156-48FBD7D83E88}"/>
              </a:ext>
            </a:extLst>
          </p:cNvPr>
          <p:cNvSpPr>
            <a:spLocks noGrp="1"/>
          </p:cNvSpPr>
          <p:nvPr>
            <p:ph type="title"/>
          </p:nvPr>
        </p:nvSpPr>
        <p:spPr/>
        <p:txBody>
          <a:bodyPr/>
          <a:lstStyle/>
          <a:p>
            <a:r>
              <a:rPr lang="en-CA" dirty="0"/>
              <a:t>Legal Challenges</a:t>
            </a:r>
          </a:p>
        </p:txBody>
      </p:sp>
      <p:sp>
        <p:nvSpPr>
          <p:cNvPr id="3" name="Text Placeholder 2">
            <a:extLst>
              <a:ext uri="{FF2B5EF4-FFF2-40B4-BE49-F238E27FC236}">
                <a16:creationId xmlns:a16="http://schemas.microsoft.com/office/drawing/2014/main" id="{0889FDE1-3286-4DA0-BDB0-154D362E740B}"/>
              </a:ext>
            </a:extLst>
          </p:cNvPr>
          <p:cNvSpPr>
            <a:spLocks noGrp="1"/>
          </p:cNvSpPr>
          <p:nvPr>
            <p:ph type="body" idx="1"/>
          </p:nvPr>
        </p:nvSpPr>
        <p:spPr>
          <a:xfrm>
            <a:off x="1154954" y="2579427"/>
            <a:ext cx="3141878" cy="600337"/>
          </a:xfrm>
        </p:spPr>
        <p:txBody>
          <a:bodyPr/>
          <a:lstStyle/>
          <a:p>
            <a:r>
              <a:rPr lang="en-CA" dirty="0"/>
              <a:t>Idaho</a:t>
            </a:r>
          </a:p>
        </p:txBody>
      </p:sp>
      <p:sp>
        <p:nvSpPr>
          <p:cNvPr id="4" name="Text Placeholder 3">
            <a:extLst>
              <a:ext uri="{FF2B5EF4-FFF2-40B4-BE49-F238E27FC236}">
                <a16:creationId xmlns:a16="http://schemas.microsoft.com/office/drawing/2014/main" id="{1080C0A2-20B0-4558-A929-8EEBC271C285}"/>
              </a:ext>
            </a:extLst>
          </p:cNvPr>
          <p:cNvSpPr>
            <a:spLocks noGrp="1"/>
          </p:cNvSpPr>
          <p:nvPr>
            <p:ph type="body" sz="half" idx="15"/>
          </p:nvPr>
        </p:nvSpPr>
        <p:spPr>
          <a:xfrm>
            <a:off x="1132765" y="3179764"/>
            <a:ext cx="3164068" cy="2847293"/>
          </a:xfrm>
        </p:spPr>
        <p:txBody>
          <a:bodyPr>
            <a:normAutofit/>
          </a:bodyPr>
          <a:lstStyle/>
          <a:p>
            <a:pPr algn="just"/>
            <a:r>
              <a:rPr lang="en-CA" sz="1800" dirty="0"/>
              <a:t>U.S. District Court for the District of Idaho, 2015:  I.C. 18-7042 (a) – (d) are unconstitutional.</a:t>
            </a:r>
          </a:p>
          <a:p>
            <a:pPr algn="just"/>
            <a:r>
              <a:rPr lang="en-CA" sz="1800" dirty="0"/>
              <a:t>U.S. Court of Appeals (9</a:t>
            </a:r>
            <a:r>
              <a:rPr lang="en-CA" sz="1800" baseline="30000" dirty="0"/>
              <a:t>th</a:t>
            </a:r>
            <a:r>
              <a:rPr lang="en-CA" sz="1800" dirty="0"/>
              <a:t> Circuit), 2018:  I.C. 18-7042 (a) and (d) and unconstitutional, but (b) and (c) are constitutional.</a:t>
            </a:r>
          </a:p>
        </p:txBody>
      </p:sp>
      <p:sp>
        <p:nvSpPr>
          <p:cNvPr id="5" name="Text Placeholder 4">
            <a:extLst>
              <a:ext uri="{FF2B5EF4-FFF2-40B4-BE49-F238E27FC236}">
                <a16:creationId xmlns:a16="http://schemas.microsoft.com/office/drawing/2014/main" id="{D63BDEFB-BECF-40FA-9A93-4DA48508B59B}"/>
              </a:ext>
            </a:extLst>
          </p:cNvPr>
          <p:cNvSpPr>
            <a:spLocks noGrp="1"/>
          </p:cNvSpPr>
          <p:nvPr>
            <p:ph type="body" sz="quarter" idx="3"/>
          </p:nvPr>
        </p:nvSpPr>
        <p:spPr/>
        <p:txBody>
          <a:bodyPr/>
          <a:lstStyle/>
          <a:p>
            <a:r>
              <a:rPr lang="en-CA" dirty="0"/>
              <a:t>Utah</a:t>
            </a:r>
          </a:p>
        </p:txBody>
      </p:sp>
      <p:sp>
        <p:nvSpPr>
          <p:cNvPr id="6" name="Text Placeholder 5">
            <a:extLst>
              <a:ext uri="{FF2B5EF4-FFF2-40B4-BE49-F238E27FC236}">
                <a16:creationId xmlns:a16="http://schemas.microsoft.com/office/drawing/2014/main" id="{382BF377-70C0-4340-A0C4-CBEB1FF95F87}"/>
              </a:ext>
            </a:extLst>
          </p:cNvPr>
          <p:cNvSpPr>
            <a:spLocks noGrp="1"/>
          </p:cNvSpPr>
          <p:nvPr>
            <p:ph type="body" sz="half" idx="16"/>
          </p:nvPr>
        </p:nvSpPr>
        <p:spPr/>
        <p:txBody>
          <a:bodyPr>
            <a:normAutofit/>
          </a:bodyPr>
          <a:lstStyle/>
          <a:p>
            <a:pPr algn="just"/>
            <a:r>
              <a:rPr lang="en-CA" sz="1800" dirty="0"/>
              <a:t>U.S. District Court for the District of Utah (Central Division), 2017:  U.C. 76-6-112 is unconstitutional.</a:t>
            </a:r>
          </a:p>
        </p:txBody>
      </p:sp>
      <p:sp>
        <p:nvSpPr>
          <p:cNvPr id="7" name="Text Placeholder 6">
            <a:extLst>
              <a:ext uri="{FF2B5EF4-FFF2-40B4-BE49-F238E27FC236}">
                <a16:creationId xmlns:a16="http://schemas.microsoft.com/office/drawing/2014/main" id="{4B3C932C-67DE-443A-BEAA-C701E63A1BCF}"/>
              </a:ext>
            </a:extLst>
          </p:cNvPr>
          <p:cNvSpPr>
            <a:spLocks noGrp="1"/>
          </p:cNvSpPr>
          <p:nvPr>
            <p:ph type="body" sz="quarter" idx="13"/>
          </p:nvPr>
        </p:nvSpPr>
        <p:spPr/>
        <p:txBody>
          <a:bodyPr/>
          <a:lstStyle/>
          <a:p>
            <a:r>
              <a:rPr lang="en-CA" dirty="0"/>
              <a:t>Iowa</a:t>
            </a:r>
          </a:p>
        </p:txBody>
      </p:sp>
      <p:sp>
        <p:nvSpPr>
          <p:cNvPr id="8" name="Text Placeholder 7">
            <a:extLst>
              <a:ext uri="{FF2B5EF4-FFF2-40B4-BE49-F238E27FC236}">
                <a16:creationId xmlns:a16="http://schemas.microsoft.com/office/drawing/2014/main" id="{7E568792-18C5-4625-AF43-95B509EE311A}"/>
              </a:ext>
            </a:extLst>
          </p:cNvPr>
          <p:cNvSpPr>
            <a:spLocks noGrp="1"/>
          </p:cNvSpPr>
          <p:nvPr>
            <p:ph type="body" sz="half" idx="17"/>
          </p:nvPr>
        </p:nvSpPr>
        <p:spPr/>
        <p:txBody>
          <a:bodyPr>
            <a:normAutofit/>
          </a:bodyPr>
          <a:lstStyle/>
          <a:p>
            <a:pPr algn="just"/>
            <a:r>
              <a:rPr lang="en-CA" sz="1800" dirty="0"/>
              <a:t>U.S. District Court for the Southern District of Iowa (Central Division), 2019:  Iowa Code 717A-3A is unconstitutional.</a:t>
            </a:r>
          </a:p>
          <a:p>
            <a:pPr algn="just"/>
            <a:r>
              <a:rPr lang="en-CA" sz="1800" dirty="0"/>
              <a:t>U.S. Court of Appeal (8</a:t>
            </a:r>
            <a:r>
              <a:rPr lang="en-CA" sz="1800" baseline="30000" dirty="0"/>
              <a:t>th</a:t>
            </a:r>
            <a:r>
              <a:rPr lang="en-CA" sz="1800" dirty="0"/>
              <a:t> Circuit):  Appeal pending.</a:t>
            </a:r>
          </a:p>
          <a:p>
            <a:pPr algn="just"/>
            <a:endParaRPr lang="en-CA" sz="1800" dirty="0"/>
          </a:p>
        </p:txBody>
      </p:sp>
    </p:spTree>
    <p:extLst>
      <p:ext uri="{BB962C8B-B14F-4D97-AF65-F5344CB8AC3E}">
        <p14:creationId xmlns:p14="http://schemas.microsoft.com/office/powerpoint/2010/main" val="221658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A24E-1F13-449B-9156-48FBD7D83E88}"/>
              </a:ext>
            </a:extLst>
          </p:cNvPr>
          <p:cNvSpPr>
            <a:spLocks noGrp="1"/>
          </p:cNvSpPr>
          <p:nvPr>
            <p:ph type="title"/>
          </p:nvPr>
        </p:nvSpPr>
        <p:spPr/>
        <p:txBody>
          <a:bodyPr/>
          <a:lstStyle/>
          <a:p>
            <a:r>
              <a:rPr lang="en-CA" dirty="0"/>
              <a:t>Legal Challenges</a:t>
            </a:r>
          </a:p>
        </p:txBody>
      </p:sp>
      <p:sp>
        <p:nvSpPr>
          <p:cNvPr id="3" name="Text Placeholder 2">
            <a:extLst>
              <a:ext uri="{FF2B5EF4-FFF2-40B4-BE49-F238E27FC236}">
                <a16:creationId xmlns:a16="http://schemas.microsoft.com/office/drawing/2014/main" id="{0889FDE1-3286-4DA0-BDB0-154D362E740B}"/>
              </a:ext>
            </a:extLst>
          </p:cNvPr>
          <p:cNvSpPr>
            <a:spLocks noGrp="1"/>
          </p:cNvSpPr>
          <p:nvPr>
            <p:ph type="body" idx="1"/>
          </p:nvPr>
        </p:nvSpPr>
        <p:spPr>
          <a:xfrm>
            <a:off x="1154954" y="2579427"/>
            <a:ext cx="3141878" cy="600337"/>
          </a:xfrm>
        </p:spPr>
        <p:txBody>
          <a:bodyPr/>
          <a:lstStyle/>
          <a:p>
            <a:r>
              <a:rPr lang="en-CA" dirty="0"/>
              <a:t>Iowa, Part 2</a:t>
            </a:r>
          </a:p>
        </p:txBody>
      </p:sp>
      <p:sp>
        <p:nvSpPr>
          <p:cNvPr id="4" name="Text Placeholder 3">
            <a:extLst>
              <a:ext uri="{FF2B5EF4-FFF2-40B4-BE49-F238E27FC236}">
                <a16:creationId xmlns:a16="http://schemas.microsoft.com/office/drawing/2014/main" id="{1080C0A2-20B0-4558-A929-8EEBC271C285}"/>
              </a:ext>
            </a:extLst>
          </p:cNvPr>
          <p:cNvSpPr>
            <a:spLocks noGrp="1"/>
          </p:cNvSpPr>
          <p:nvPr>
            <p:ph type="body" sz="half" idx="15"/>
          </p:nvPr>
        </p:nvSpPr>
        <p:spPr>
          <a:xfrm>
            <a:off x="1132765" y="3179764"/>
            <a:ext cx="3164068" cy="2847293"/>
          </a:xfrm>
        </p:spPr>
        <p:txBody>
          <a:bodyPr>
            <a:normAutofit lnSpcReduction="10000"/>
          </a:bodyPr>
          <a:lstStyle/>
          <a:p>
            <a:pPr algn="just"/>
            <a:r>
              <a:rPr lang="en-CA" sz="1800" dirty="0"/>
              <a:t>March, 2019:  New agricultural production facility trespassing law is enacted by I.C. 717A-3B.</a:t>
            </a:r>
          </a:p>
          <a:p>
            <a:pPr algn="just"/>
            <a:r>
              <a:rPr lang="en-CA" sz="1800" dirty="0"/>
              <a:t>December, 2019:  Senior Judge </a:t>
            </a:r>
            <a:r>
              <a:rPr lang="en-CA" sz="1800" dirty="0" err="1"/>
              <a:t>Gritzner</a:t>
            </a:r>
            <a:r>
              <a:rPr lang="en-CA" sz="1800" dirty="0"/>
              <a:t> grants injunction prohibiting enforcement of I.C. 717A-3B pending disposition of constitutional challenge.</a:t>
            </a:r>
          </a:p>
        </p:txBody>
      </p:sp>
      <p:sp>
        <p:nvSpPr>
          <p:cNvPr id="5" name="Text Placeholder 4">
            <a:extLst>
              <a:ext uri="{FF2B5EF4-FFF2-40B4-BE49-F238E27FC236}">
                <a16:creationId xmlns:a16="http://schemas.microsoft.com/office/drawing/2014/main" id="{D63BDEFB-BECF-40FA-9A93-4DA48508B59B}"/>
              </a:ext>
            </a:extLst>
          </p:cNvPr>
          <p:cNvSpPr>
            <a:spLocks noGrp="1"/>
          </p:cNvSpPr>
          <p:nvPr>
            <p:ph type="body" sz="quarter" idx="3"/>
          </p:nvPr>
        </p:nvSpPr>
        <p:spPr/>
        <p:txBody>
          <a:bodyPr/>
          <a:lstStyle/>
          <a:p>
            <a:r>
              <a:rPr lang="en-CA" dirty="0"/>
              <a:t>Arkansas</a:t>
            </a:r>
          </a:p>
        </p:txBody>
      </p:sp>
      <p:sp>
        <p:nvSpPr>
          <p:cNvPr id="6" name="Text Placeholder 5">
            <a:extLst>
              <a:ext uri="{FF2B5EF4-FFF2-40B4-BE49-F238E27FC236}">
                <a16:creationId xmlns:a16="http://schemas.microsoft.com/office/drawing/2014/main" id="{382BF377-70C0-4340-A0C4-CBEB1FF95F87}"/>
              </a:ext>
            </a:extLst>
          </p:cNvPr>
          <p:cNvSpPr>
            <a:spLocks noGrp="1"/>
          </p:cNvSpPr>
          <p:nvPr>
            <p:ph type="body" sz="half" idx="16"/>
          </p:nvPr>
        </p:nvSpPr>
        <p:spPr/>
        <p:txBody>
          <a:bodyPr>
            <a:normAutofit/>
          </a:bodyPr>
          <a:lstStyle/>
          <a:p>
            <a:pPr algn="just"/>
            <a:r>
              <a:rPr lang="en-CA" sz="1800" dirty="0"/>
              <a:t>U.S. District Court for Eastern District of Arkansas, 2020:  Challenge of A.C. 16-118-13 dismissed.</a:t>
            </a:r>
          </a:p>
          <a:p>
            <a:pPr algn="just"/>
            <a:r>
              <a:rPr lang="en-CA" sz="1800" dirty="0"/>
              <a:t>U.S. Court of Appeals (8</a:t>
            </a:r>
            <a:r>
              <a:rPr lang="en-CA" sz="1800" baseline="30000" dirty="0"/>
              <a:t>th</a:t>
            </a:r>
            <a:r>
              <a:rPr lang="en-CA" sz="1800" dirty="0"/>
              <a:t> Circuit), 2020:  Appeal pending.</a:t>
            </a:r>
          </a:p>
          <a:p>
            <a:pPr algn="just"/>
            <a:endParaRPr lang="en-CA" sz="1800" dirty="0"/>
          </a:p>
        </p:txBody>
      </p:sp>
      <p:sp>
        <p:nvSpPr>
          <p:cNvPr id="7" name="Text Placeholder 6">
            <a:extLst>
              <a:ext uri="{FF2B5EF4-FFF2-40B4-BE49-F238E27FC236}">
                <a16:creationId xmlns:a16="http://schemas.microsoft.com/office/drawing/2014/main" id="{4B3C932C-67DE-443A-BEAA-C701E63A1BCF}"/>
              </a:ext>
            </a:extLst>
          </p:cNvPr>
          <p:cNvSpPr>
            <a:spLocks noGrp="1"/>
          </p:cNvSpPr>
          <p:nvPr>
            <p:ph type="body" sz="quarter" idx="13"/>
          </p:nvPr>
        </p:nvSpPr>
        <p:spPr/>
        <p:txBody>
          <a:bodyPr/>
          <a:lstStyle/>
          <a:p>
            <a:r>
              <a:rPr lang="en-CA" dirty="0"/>
              <a:t>Kansas</a:t>
            </a:r>
          </a:p>
        </p:txBody>
      </p:sp>
      <p:sp>
        <p:nvSpPr>
          <p:cNvPr id="8" name="Text Placeholder 7">
            <a:extLst>
              <a:ext uri="{FF2B5EF4-FFF2-40B4-BE49-F238E27FC236}">
                <a16:creationId xmlns:a16="http://schemas.microsoft.com/office/drawing/2014/main" id="{7E568792-18C5-4625-AF43-95B509EE311A}"/>
              </a:ext>
            </a:extLst>
          </p:cNvPr>
          <p:cNvSpPr>
            <a:spLocks noGrp="1"/>
          </p:cNvSpPr>
          <p:nvPr>
            <p:ph type="body" sz="half" idx="17"/>
          </p:nvPr>
        </p:nvSpPr>
        <p:spPr/>
        <p:txBody>
          <a:bodyPr>
            <a:normAutofit/>
          </a:bodyPr>
          <a:lstStyle/>
          <a:p>
            <a:pPr algn="just"/>
            <a:r>
              <a:rPr lang="en-CA" sz="1800" dirty="0"/>
              <a:t>U.S. District Court for the District of Kansas, 2020:  K.S.A. 47-1827 (b), (c) and (d) are unconstitutional, 47-1827 (a) and 47-1828 are constitutional.</a:t>
            </a:r>
          </a:p>
        </p:txBody>
      </p:sp>
    </p:spTree>
    <p:extLst>
      <p:ext uri="{BB962C8B-B14F-4D97-AF65-F5344CB8AC3E}">
        <p14:creationId xmlns:p14="http://schemas.microsoft.com/office/powerpoint/2010/main" val="264498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E443-CDE0-4916-8276-2A42EC6D029F}"/>
              </a:ext>
            </a:extLst>
          </p:cNvPr>
          <p:cNvSpPr>
            <a:spLocks noGrp="1"/>
          </p:cNvSpPr>
          <p:nvPr>
            <p:ph type="title"/>
          </p:nvPr>
        </p:nvSpPr>
        <p:spPr/>
        <p:txBody>
          <a:bodyPr/>
          <a:lstStyle/>
          <a:p>
            <a:r>
              <a:rPr lang="en-CA" dirty="0"/>
              <a:t>Influencing Canadian Ag-Gag</a:t>
            </a:r>
          </a:p>
        </p:txBody>
      </p:sp>
      <p:sp>
        <p:nvSpPr>
          <p:cNvPr id="3" name="Content Placeholder 2">
            <a:extLst>
              <a:ext uri="{FF2B5EF4-FFF2-40B4-BE49-F238E27FC236}">
                <a16:creationId xmlns:a16="http://schemas.microsoft.com/office/drawing/2014/main" id="{2AD71409-CF14-46FD-A0BE-5F7A3F957BAF}"/>
              </a:ext>
            </a:extLst>
          </p:cNvPr>
          <p:cNvSpPr>
            <a:spLocks noGrp="1"/>
          </p:cNvSpPr>
          <p:nvPr>
            <p:ph idx="1"/>
          </p:nvPr>
        </p:nvSpPr>
        <p:spPr>
          <a:xfrm>
            <a:off x="1154954" y="2603500"/>
            <a:ext cx="9552803" cy="3416300"/>
          </a:xfrm>
        </p:spPr>
        <p:txBody>
          <a:bodyPr>
            <a:normAutofit/>
          </a:bodyPr>
          <a:lstStyle/>
          <a:p>
            <a:pPr marL="0" indent="0">
              <a:buNone/>
            </a:pPr>
            <a:r>
              <a:rPr lang="en-CA" sz="2000" dirty="0"/>
              <a:t>Different constitutional systems</a:t>
            </a:r>
          </a:p>
          <a:p>
            <a:pPr marL="0" indent="0">
              <a:buNone/>
            </a:pPr>
            <a:r>
              <a:rPr lang="en-CA" sz="2000" dirty="0"/>
              <a:t>	 Different powers of federal and provincial governments</a:t>
            </a:r>
          </a:p>
          <a:p>
            <a:pPr marL="0" indent="0">
              <a:buNone/>
            </a:pPr>
            <a:r>
              <a:rPr lang="en-CA" sz="2000" dirty="0"/>
              <a:t>		Focus on trespass and occupier liability</a:t>
            </a:r>
          </a:p>
          <a:p>
            <a:pPr marL="0" indent="0">
              <a:buNone/>
            </a:pPr>
            <a:r>
              <a:rPr lang="en-CA" sz="2000" dirty="0"/>
              <a:t>	Bill of Rights v. </a:t>
            </a:r>
            <a:r>
              <a:rPr lang="en-CA" sz="2000" i="1" dirty="0"/>
              <a:t>Charter of Rights and Freedoms</a:t>
            </a:r>
          </a:p>
          <a:p>
            <a:pPr marL="0" indent="0">
              <a:buNone/>
            </a:pPr>
            <a:r>
              <a:rPr lang="en-CA" sz="2000" dirty="0"/>
              <a:t>		Avoid impacts on exercise of freedom of speech and assembly</a:t>
            </a:r>
          </a:p>
          <a:p>
            <a:pPr marL="0" indent="0">
              <a:buNone/>
            </a:pPr>
            <a:r>
              <a:rPr lang="en-CA" sz="2000" dirty="0"/>
              <a:t>			“Access zone” precedents</a:t>
            </a:r>
          </a:p>
          <a:p>
            <a:pPr marL="0" indent="0">
              <a:buNone/>
            </a:pPr>
            <a:r>
              <a:rPr lang="en-CA" sz="2000" dirty="0"/>
              <a:t>Focus on protecting the physical and emotional well-being of owners and occupiers of premises with farmed animals and their agents</a:t>
            </a:r>
          </a:p>
        </p:txBody>
      </p:sp>
    </p:spTree>
    <p:extLst>
      <p:ext uri="{BB962C8B-B14F-4D97-AF65-F5344CB8AC3E}">
        <p14:creationId xmlns:p14="http://schemas.microsoft.com/office/powerpoint/2010/main" val="3614638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E443-CDE0-4916-8276-2A42EC6D029F}"/>
              </a:ext>
            </a:extLst>
          </p:cNvPr>
          <p:cNvSpPr>
            <a:spLocks noGrp="1"/>
          </p:cNvSpPr>
          <p:nvPr>
            <p:ph type="title"/>
          </p:nvPr>
        </p:nvSpPr>
        <p:spPr/>
        <p:txBody>
          <a:bodyPr/>
          <a:lstStyle/>
          <a:p>
            <a:r>
              <a:rPr lang="en-CA" sz="3200" dirty="0"/>
              <a:t>Alberta – </a:t>
            </a:r>
            <a:r>
              <a:rPr lang="en-CA" sz="3200" i="1" dirty="0"/>
              <a:t>Trespass Statutes (Protecting Law-Abiding Property Owners) Amendment Act, 2019</a:t>
            </a:r>
            <a:r>
              <a:rPr lang="en-CA" sz="3200" dirty="0"/>
              <a:t> </a:t>
            </a:r>
          </a:p>
        </p:txBody>
      </p:sp>
      <p:sp>
        <p:nvSpPr>
          <p:cNvPr id="3" name="Content Placeholder 2">
            <a:extLst>
              <a:ext uri="{FF2B5EF4-FFF2-40B4-BE49-F238E27FC236}">
                <a16:creationId xmlns:a16="http://schemas.microsoft.com/office/drawing/2014/main" id="{2AD71409-CF14-46FD-A0BE-5F7A3F957BAF}"/>
              </a:ext>
            </a:extLst>
          </p:cNvPr>
          <p:cNvSpPr>
            <a:spLocks noGrp="1"/>
          </p:cNvSpPr>
          <p:nvPr>
            <p:ph idx="1"/>
          </p:nvPr>
        </p:nvSpPr>
        <p:spPr/>
        <p:txBody>
          <a:bodyPr>
            <a:normAutofit/>
          </a:bodyPr>
          <a:lstStyle/>
          <a:p>
            <a:pPr marL="0" indent="0">
              <a:buNone/>
            </a:pPr>
            <a:r>
              <a:rPr lang="en-CA" sz="2000" dirty="0"/>
              <a:t>The </a:t>
            </a:r>
            <a:r>
              <a:rPr lang="en-CA" sz="2000" i="1" dirty="0"/>
              <a:t>Trespass Statutes (Protecting Law-Abiding Property Owners) Amendment Act, 2019</a:t>
            </a:r>
            <a:r>
              <a:rPr lang="en-CA" sz="2000" dirty="0"/>
              <a:t> amended five provincial statutes:</a:t>
            </a:r>
          </a:p>
          <a:p>
            <a:pPr marL="0" indent="0">
              <a:buNone/>
            </a:pPr>
            <a:r>
              <a:rPr lang="en-CA" sz="2000" i="1" dirty="0"/>
              <a:t>Limitations Act</a:t>
            </a:r>
            <a:r>
              <a:rPr lang="en-CA" sz="2000" dirty="0"/>
              <a:t>;</a:t>
            </a:r>
          </a:p>
          <a:p>
            <a:pPr marL="0" indent="0">
              <a:buNone/>
            </a:pPr>
            <a:r>
              <a:rPr lang="en-CA" sz="2000" i="1" dirty="0"/>
              <a:t>Occupiers’ Liability Act</a:t>
            </a:r>
            <a:r>
              <a:rPr lang="en-CA" sz="2000" dirty="0"/>
              <a:t>;</a:t>
            </a:r>
          </a:p>
          <a:p>
            <a:pPr marL="0" indent="0">
              <a:buNone/>
            </a:pPr>
            <a:r>
              <a:rPr lang="en-CA" sz="2000" i="1" dirty="0"/>
              <a:t>Petty Trespass Act</a:t>
            </a:r>
            <a:r>
              <a:rPr lang="en-CA" sz="2000" dirty="0"/>
              <a:t>;</a:t>
            </a:r>
          </a:p>
          <a:p>
            <a:pPr marL="0" indent="0">
              <a:buNone/>
            </a:pPr>
            <a:r>
              <a:rPr lang="en-CA" sz="2000" i="1" dirty="0"/>
              <a:t>Provincial Offences Procedure Act</a:t>
            </a:r>
            <a:r>
              <a:rPr lang="en-CA" sz="2000" dirty="0"/>
              <a:t>; and</a:t>
            </a:r>
          </a:p>
          <a:p>
            <a:pPr marL="0" indent="0">
              <a:buNone/>
            </a:pPr>
            <a:r>
              <a:rPr lang="en-CA" sz="2000" i="1" dirty="0"/>
              <a:t>Trespass to Premises Act</a:t>
            </a:r>
            <a:r>
              <a:rPr lang="en-CA" sz="2000" dirty="0"/>
              <a:t>.</a:t>
            </a:r>
          </a:p>
          <a:p>
            <a:pPr marL="0" indent="0">
              <a:buNone/>
            </a:pPr>
            <a:endParaRPr lang="en-CA" sz="2000" dirty="0"/>
          </a:p>
        </p:txBody>
      </p:sp>
    </p:spTree>
    <p:extLst>
      <p:ext uri="{BB962C8B-B14F-4D97-AF65-F5344CB8AC3E}">
        <p14:creationId xmlns:p14="http://schemas.microsoft.com/office/powerpoint/2010/main" val="359442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4" y="1113183"/>
            <a:ext cx="8909200" cy="4965700"/>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CA" sz="2400" dirty="0"/>
              <a:t>Adopts “criminal trespasser” concept and relaxes an occupier’s duty of care towards them</a:t>
            </a:r>
          </a:p>
          <a:p>
            <a:pPr marL="0" indent="0" algn="just">
              <a:buNone/>
            </a:pPr>
            <a:r>
              <a:rPr lang="en-CA" sz="2400" dirty="0"/>
              <a:t>Consent for purposes of trespass no longer effective if obtained by “false pretences”</a:t>
            </a:r>
          </a:p>
          <a:p>
            <a:pPr marL="0" indent="0" algn="just">
              <a:buNone/>
            </a:pPr>
            <a:r>
              <a:rPr lang="en-CA" sz="2400" dirty="0"/>
              <a:t>Offence for corporations and their directors, officers and agents to aid, counsel or direct persons to trespass</a:t>
            </a:r>
          </a:p>
          <a:p>
            <a:pPr marL="0" indent="0" algn="just">
              <a:buNone/>
            </a:pPr>
            <a:r>
              <a:rPr lang="en-CA" sz="2400" dirty="0"/>
              <a:t>Entry prohibited without notice on land used for raising and maintenance of animals</a:t>
            </a:r>
          </a:p>
          <a:p>
            <a:pPr marL="0" indent="0" algn="just">
              <a:buNone/>
            </a:pPr>
            <a:r>
              <a:rPr lang="en-CA" sz="2400" dirty="0"/>
              <a:t>Increased amount of restitution that can be ordered from $25,000 to $100,000</a:t>
            </a:r>
          </a:p>
          <a:p>
            <a:pPr marL="0" indent="0" algn="just">
              <a:buNone/>
            </a:pPr>
            <a:r>
              <a:rPr lang="en-CA" sz="2400" dirty="0"/>
              <a:t>Increased penalties for trespassing and substantial penalties for corporations that aid, counsel or direct trespassing</a:t>
            </a:r>
          </a:p>
        </p:txBody>
      </p:sp>
    </p:spTree>
    <p:extLst>
      <p:ext uri="{BB962C8B-B14F-4D97-AF65-F5344CB8AC3E}">
        <p14:creationId xmlns:p14="http://schemas.microsoft.com/office/powerpoint/2010/main" val="269349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E443-CDE0-4916-8276-2A42EC6D029F}"/>
              </a:ext>
            </a:extLst>
          </p:cNvPr>
          <p:cNvSpPr>
            <a:spLocks noGrp="1"/>
          </p:cNvSpPr>
          <p:nvPr>
            <p:ph type="title"/>
          </p:nvPr>
        </p:nvSpPr>
        <p:spPr>
          <a:xfrm>
            <a:off x="1154954" y="973668"/>
            <a:ext cx="9367272" cy="706964"/>
          </a:xfrm>
        </p:spPr>
        <p:txBody>
          <a:bodyPr/>
          <a:lstStyle/>
          <a:p>
            <a:r>
              <a:rPr lang="en-CA" dirty="0"/>
              <a:t>Alberta’s </a:t>
            </a:r>
            <a:r>
              <a:rPr lang="en-CA" i="1" dirty="0"/>
              <a:t>Critical Infrastructure Defence Act	</a:t>
            </a:r>
          </a:p>
        </p:txBody>
      </p:sp>
      <p:sp>
        <p:nvSpPr>
          <p:cNvPr id="3" name="Content Placeholder 2">
            <a:extLst>
              <a:ext uri="{FF2B5EF4-FFF2-40B4-BE49-F238E27FC236}">
                <a16:creationId xmlns:a16="http://schemas.microsoft.com/office/drawing/2014/main" id="{2AD71409-CF14-46FD-A0BE-5F7A3F957BAF}"/>
              </a:ext>
            </a:extLst>
          </p:cNvPr>
          <p:cNvSpPr>
            <a:spLocks noGrp="1"/>
          </p:cNvSpPr>
          <p:nvPr>
            <p:ph idx="1"/>
          </p:nvPr>
        </p:nvSpPr>
        <p:spPr/>
        <p:txBody>
          <a:bodyPr>
            <a:normAutofit/>
          </a:bodyPr>
          <a:lstStyle/>
          <a:p>
            <a:pPr marL="0" indent="0" algn="just">
              <a:buNone/>
            </a:pPr>
            <a:r>
              <a:rPr lang="en-US" sz="2400" dirty="0"/>
              <a:t>1(1)  In this Act,</a:t>
            </a:r>
          </a:p>
          <a:p>
            <a:pPr marL="0" indent="0" algn="just">
              <a:buNone/>
            </a:pPr>
            <a:endParaRPr lang="en-US" sz="2400" dirty="0"/>
          </a:p>
          <a:p>
            <a:pPr marL="0" indent="0" algn="just">
              <a:buNone/>
            </a:pPr>
            <a:r>
              <a:rPr lang="en-US" sz="2400" dirty="0"/>
              <a:t>(a)    “essential infrastructure” means any of the following:</a:t>
            </a:r>
          </a:p>
          <a:p>
            <a:pPr marL="0" indent="0" algn="just">
              <a:buNone/>
            </a:pPr>
            <a:endParaRPr lang="en-US" sz="2400" dirty="0"/>
          </a:p>
          <a:p>
            <a:pPr marL="0" indent="0" algn="just">
              <a:buNone/>
            </a:pPr>
            <a:r>
              <a:rPr lang="en-US" sz="2400" dirty="0"/>
              <a:t> (vi)    an agricultural operation as defined in the </a:t>
            </a:r>
            <a:r>
              <a:rPr lang="en-US" sz="2400" i="1" dirty="0"/>
              <a:t>Agricultural Operation Practices Act</a:t>
            </a:r>
            <a:r>
              <a:rPr lang="en-US" sz="2400" dirty="0"/>
              <a:t>;</a:t>
            </a:r>
            <a:endParaRPr lang="en-CA" sz="2400" dirty="0"/>
          </a:p>
        </p:txBody>
      </p:sp>
    </p:spTree>
    <p:extLst>
      <p:ext uri="{BB962C8B-B14F-4D97-AF65-F5344CB8AC3E}">
        <p14:creationId xmlns:p14="http://schemas.microsoft.com/office/powerpoint/2010/main" val="95467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3" y="1113183"/>
            <a:ext cx="9700591" cy="49657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US" sz="2400" i="1" dirty="0"/>
              <a:t>Agricultural </a:t>
            </a:r>
            <a:r>
              <a:rPr lang="en-US" sz="2400" i="1"/>
              <a:t>Operation Practices </a:t>
            </a:r>
            <a:r>
              <a:rPr lang="en-US" sz="2400" i="1" dirty="0"/>
              <a:t>Act</a:t>
            </a:r>
          </a:p>
          <a:p>
            <a:pPr marL="0" indent="0" algn="just">
              <a:buNone/>
            </a:pPr>
            <a:r>
              <a:rPr lang="en-US" sz="2400" dirty="0"/>
              <a:t>(b)    “agricultural operation” means an agricultural activity conducted on agricultural land for gain or reward or in the hope or expectation of gain or reward, and includes</a:t>
            </a:r>
          </a:p>
          <a:p>
            <a:pPr marL="0" indent="0" algn="just">
              <a:buNone/>
            </a:pPr>
            <a:r>
              <a:rPr lang="en-US" sz="2400" dirty="0"/>
              <a:t> (ii)    the raising of livestock, including diversified livestock animals within the meaning of the Livestock Industry Diversification Act and poultry,</a:t>
            </a:r>
          </a:p>
          <a:p>
            <a:pPr marL="0" indent="0" algn="just">
              <a:buNone/>
            </a:pPr>
            <a:r>
              <a:rPr lang="en-US" sz="2400" dirty="0"/>
              <a:t>(iii)    the raising of fur‑bearing animals, pheasants or fish,</a:t>
            </a:r>
          </a:p>
          <a:p>
            <a:pPr marL="0" indent="0" algn="just">
              <a:buNone/>
            </a:pPr>
            <a:r>
              <a:rPr lang="en-US" sz="2400" dirty="0"/>
              <a:t>(vi)    the production of eggs and milk,</a:t>
            </a:r>
          </a:p>
        </p:txBody>
      </p:sp>
    </p:spTree>
    <p:extLst>
      <p:ext uri="{BB962C8B-B14F-4D97-AF65-F5344CB8AC3E}">
        <p14:creationId xmlns:p14="http://schemas.microsoft.com/office/powerpoint/2010/main" val="375518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3" y="1113183"/>
            <a:ext cx="10243930" cy="4965700"/>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US" sz="2400" b="1" dirty="0"/>
              <a:t>Prohibitions</a:t>
            </a:r>
          </a:p>
          <a:p>
            <a:pPr marL="0" indent="0" algn="just">
              <a:buNone/>
            </a:pPr>
            <a:r>
              <a:rPr lang="en-US" sz="2400" dirty="0"/>
              <a:t>2(1)  No person shall, without lawful right, justification or excuse, </a:t>
            </a:r>
            <a:r>
              <a:rPr lang="en-US" sz="2400" dirty="0" err="1"/>
              <a:t>wilfully</a:t>
            </a:r>
            <a:r>
              <a:rPr lang="en-US" sz="2400" dirty="0"/>
              <a:t> enter on any essential infrastructure.</a:t>
            </a:r>
          </a:p>
          <a:p>
            <a:pPr marL="0" indent="0" algn="just">
              <a:buNone/>
            </a:pPr>
            <a:r>
              <a:rPr lang="en-US" sz="2400" dirty="0"/>
              <a:t>(2)  No person shall, without lawful right, justification or excuse, </a:t>
            </a:r>
            <a:r>
              <a:rPr lang="en-US" sz="2400" dirty="0" err="1"/>
              <a:t>wilfully</a:t>
            </a:r>
            <a:r>
              <a:rPr lang="en-US" sz="2400" dirty="0"/>
              <a:t> damage or destroy any essential infrastructure.</a:t>
            </a:r>
          </a:p>
          <a:p>
            <a:pPr marL="0" indent="0" algn="just">
              <a:buNone/>
            </a:pPr>
            <a:r>
              <a:rPr lang="en-US" sz="2400" dirty="0"/>
              <a:t>(3)  No person shall, without lawful right, justification or excuse, </a:t>
            </a:r>
            <a:r>
              <a:rPr lang="en-US" sz="2400" dirty="0" err="1"/>
              <a:t>wilfully</a:t>
            </a:r>
            <a:r>
              <a:rPr lang="en-US" sz="2400" dirty="0"/>
              <a:t> obstruct, interrupt or interfere with the construction, maintenance, use or operation of any essential infrastructure in a manner that renders the essential infrastructure dangerous, useless, inoperative or ineffective.</a:t>
            </a:r>
          </a:p>
          <a:p>
            <a:pPr marL="0" indent="0" algn="just">
              <a:buNone/>
            </a:pPr>
            <a:r>
              <a:rPr lang="en-US" sz="2400" dirty="0"/>
              <a:t>(4)  No person shall aid, counsel or direct another person to commit an offence under subsection (1), (2) or (3), whether or not the other person actually commits the offence.</a:t>
            </a:r>
          </a:p>
          <a:p>
            <a:pPr marL="0" indent="0" algn="just">
              <a:buNone/>
            </a:pPr>
            <a:r>
              <a:rPr lang="en-US" sz="2400" dirty="0"/>
              <a:t>(5)  A person who enters on any essential infrastructure, having obtained by false </a:t>
            </a:r>
            <a:r>
              <a:rPr lang="en-US" sz="2400" dirty="0" err="1"/>
              <a:t>pretences</a:t>
            </a:r>
            <a:r>
              <a:rPr lang="en-US" sz="2400" dirty="0"/>
              <a:t> permission to enter on the essential infrastructure from the owner or an authorized representative of the owner, is deemed to have contravened subsection (1) unless the person had a lawful right, justification or excuse to enter on the essential infrastructure.</a:t>
            </a:r>
          </a:p>
          <a:p>
            <a:pPr marL="0" indent="0" algn="just">
              <a:buNone/>
            </a:pPr>
            <a:endParaRPr lang="en-US" sz="2400" dirty="0"/>
          </a:p>
          <a:p>
            <a:pPr marL="0" indent="0" algn="just">
              <a:buNone/>
            </a:pPr>
            <a:endParaRPr lang="en-US" sz="2400" dirty="0"/>
          </a:p>
        </p:txBody>
      </p:sp>
    </p:spTree>
    <p:extLst>
      <p:ext uri="{BB962C8B-B14F-4D97-AF65-F5344CB8AC3E}">
        <p14:creationId xmlns:p14="http://schemas.microsoft.com/office/powerpoint/2010/main" val="3859005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E443-CDE0-4916-8276-2A42EC6D029F}"/>
              </a:ext>
            </a:extLst>
          </p:cNvPr>
          <p:cNvSpPr>
            <a:spLocks noGrp="1"/>
          </p:cNvSpPr>
          <p:nvPr>
            <p:ph type="title"/>
          </p:nvPr>
        </p:nvSpPr>
        <p:spPr/>
        <p:txBody>
          <a:bodyPr/>
          <a:lstStyle/>
          <a:p>
            <a:r>
              <a:rPr lang="en-CA" i="1" dirty="0"/>
              <a:t>R. v. Spratt</a:t>
            </a:r>
            <a:r>
              <a:rPr lang="en-CA" dirty="0"/>
              <a:t>, </a:t>
            </a:r>
            <a:r>
              <a:rPr lang="en-CA" sz="3600" dirty="0"/>
              <a:t>2008 BCCA 340 </a:t>
            </a:r>
            <a:endParaRPr lang="en-CA" dirty="0"/>
          </a:p>
        </p:txBody>
      </p:sp>
      <p:sp>
        <p:nvSpPr>
          <p:cNvPr id="3" name="Content Placeholder 2">
            <a:extLst>
              <a:ext uri="{FF2B5EF4-FFF2-40B4-BE49-F238E27FC236}">
                <a16:creationId xmlns:a16="http://schemas.microsoft.com/office/drawing/2014/main" id="{2AD71409-CF14-46FD-A0BE-5F7A3F957BAF}"/>
              </a:ext>
            </a:extLst>
          </p:cNvPr>
          <p:cNvSpPr>
            <a:spLocks noGrp="1"/>
          </p:cNvSpPr>
          <p:nvPr>
            <p:ph idx="1"/>
          </p:nvPr>
        </p:nvSpPr>
        <p:spPr/>
        <p:txBody>
          <a:bodyPr>
            <a:normAutofit/>
          </a:bodyPr>
          <a:lstStyle/>
          <a:p>
            <a:pPr marL="0" indent="0" algn="just">
              <a:buNone/>
            </a:pPr>
            <a:r>
              <a:rPr lang="en-CA" sz="2000" dirty="0"/>
              <a:t>Two male protestors were convicted of offences under British Columbia’s </a:t>
            </a:r>
            <a:r>
              <a:rPr lang="en-CA" sz="2000" i="1" dirty="0"/>
              <a:t>Access to Abortion Services Act </a:t>
            </a:r>
            <a:r>
              <a:rPr lang="en-CA" sz="2000" dirty="0"/>
              <a:t>for “protesting” within the Everywoman’s Health Clinic “access zone”.</a:t>
            </a:r>
          </a:p>
          <a:p>
            <a:pPr marL="0" indent="0" algn="just">
              <a:buNone/>
            </a:pPr>
            <a:r>
              <a:rPr lang="en-CA" sz="2000" dirty="0"/>
              <a:t>The legislation was passed following several years of aggressive protest activity that followed the Supreme Court’s </a:t>
            </a:r>
            <a:r>
              <a:rPr lang="en-CA" sz="2000" i="1" dirty="0"/>
              <a:t>Morgentaler </a:t>
            </a:r>
            <a:r>
              <a:rPr lang="en-CA" sz="2000" dirty="0"/>
              <a:t>decision and increasing anti-abortion violence in Canada and the USA.</a:t>
            </a:r>
          </a:p>
          <a:p>
            <a:pPr marL="0" indent="0" algn="just">
              <a:buNone/>
            </a:pPr>
            <a:r>
              <a:rPr lang="en-CA" sz="2000" dirty="0"/>
              <a:t>The Crown conceded that the statute violated section 2(b) of the </a:t>
            </a:r>
            <a:r>
              <a:rPr lang="en-CA" sz="2000" i="1" dirty="0"/>
              <a:t>Charter </a:t>
            </a:r>
            <a:r>
              <a:rPr lang="en-CA" sz="2000" dirty="0"/>
              <a:t>and the case focuses on whether or not the impugned provisions can be justified under section 1.</a:t>
            </a:r>
          </a:p>
        </p:txBody>
      </p:sp>
    </p:spTree>
    <p:extLst>
      <p:ext uri="{BB962C8B-B14F-4D97-AF65-F5344CB8AC3E}">
        <p14:creationId xmlns:p14="http://schemas.microsoft.com/office/powerpoint/2010/main" val="365102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6160-FFC0-42EF-93A9-6AB40B503661}"/>
              </a:ext>
            </a:extLst>
          </p:cNvPr>
          <p:cNvSpPr>
            <a:spLocks noGrp="1"/>
          </p:cNvSpPr>
          <p:nvPr>
            <p:ph type="title"/>
          </p:nvPr>
        </p:nvSpPr>
        <p:spPr/>
        <p:txBody>
          <a:bodyPr/>
          <a:lstStyle/>
          <a:p>
            <a:r>
              <a:rPr lang="en-CA" dirty="0"/>
              <a:t>“AG-GAG” LAWS IN CANADA</a:t>
            </a:r>
          </a:p>
        </p:txBody>
      </p:sp>
      <p:sp>
        <p:nvSpPr>
          <p:cNvPr id="3" name="Content Placeholder 2">
            <a:extLst>
              <a:ext uri="{FF2B5EF4-FFF2-40B4-BE49-F238E27FC236}">
                <a16:creationId xmlns:a16="http://schemas.microsoft.com/office/drawing/2014/main" id="{E5C6AA70-B5A9-4F1E-A9FD-7B5BF562A285}"/>
              </a:ext>
            </a:extLst>
          </p:cNvPr>
          <p:cNvSpPr>
            <a:spLocks noGrp="1"/>
          </p:cNvSpPr>
          <p:nvPr>
            <p:ph idx="1"/>
          </p:nvPr>
        </p:nvSpPr>
        <p:spPr/>
        <p:txBody>
          <a:bodyPr>
            <a:normAutofit/>
          </a:bodyPr>
          <a:lstStyle/>
          <a:p>
            <a:r>
              <a:rPr lang="en-CA" sz="2400" dirty="0"/>
              <a:t>What is “Ag-Gag”?</a:t>
            </a:r>
          </a:p>
          <a:p>
            <a:r>
              <a:rPr lang="en-CA" sz="2400" dirty="0"/>
              <a:t>Purpose – Theory v. Reality</a:t>
            </a:r>
          </a:p>
          <a:p>
            <a:r>
              <a:rPr lang="en-CA" sz="2400" dirty="0"/>
              <a:t>Effect</a:t>
            </a:r>
          </a:p>
          <a:p>
            <a:r>
              <a:rPr lang="en-CA" sz="2400" dirty="0"/>
              <a:t>Legal Challenges to American Ag-Gag</a:t>
            </a:r>
          </a:p>
          <a:p>
            <a:r>
              <a:rPr lang="en-CA" sz="2400" dirty="0"/>
              <a:t>American Influence on Canadian Ag-Gag</a:t>
            </a:r>
          </a:p>
          <a:p>
            <a:r>
              <a:rPr lang="en-CA" sz="2400" dirty="0"/>
              <a:t>Alberta and Ontario</a:t>
            </a:r>
          </a:p>
          <a:p>
            <a:r>
              <a:rPr lang="en-CA" sz="2400" dirty="0"/>
              <a:t>Manitoba</a:t>
            </a:r>
          </a:p>
          <a:p>
            <a:endParaRPr lang="en-CA" sz="2400" dirty="0"/>
          </a:p>
          <a:p>
            <a:endParaRPr lang="en-CA" sz="2400" dirty="0"/>
          </a:p>
        </p:txBody>
      </p:sp>
      <p:pic>
        <p:nvPicPr>
          <p:cNvPr id="4" name="Picture 3">
            <a:extLst>
              <a:ext uri="{FF2B5EF4-FFF2-40B4-BE49-F238E27FC236}">
                <a16:creationId xmlns:a16="http://schemas.microsoft.com/office/drawing/2014/main" id="{B963615A-10DE-4ADA-9B3C-7347C1D3535A}"/>
              </a:ext>
            </a:extLst>
          </p:cNvPr>
          <p:cNvPicPr>
            <a:picLocks noChangeAspect="1"/>
          </p:cNvPicPr>
          <p:nvPr/>
        </p:nvPicPr>
        <p:blipFill>
          <a:blip r:embed="rId2"/>
          <a:stretch>
            <a:fillRect/>
          </a:stretch>
        </p:blipFill>
        <p:spPr>
          <a:xfrm>
            <a:off x="7910017" y="3747996"/>
            <a:ext cx="4141191" cy="2910431"/>
          </a:xfrm>
          <a:prstGeom prst="rect">
            <a:avLst/>
          </a:prstGeom>
        </p:spPr>
      </p:pic>
    </p:spTree>
    <p:extLst>
      <p:ext uri="{BB962C8B-B14F-4D97-AF65-F5344CB8AC3E}">
        <p14:creationId xmlns:p14="http://schemas.microsoft.com/office/powerpoint/2010/main" val="1703444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4" y="1113183"/>
            <a:ext cx="8909200" cy="4965700"/>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US" sz="2400" dirty="0"/>
              <a:t>[91]	The right to express opposition to abortion is a constitutionally protected right.  The object of the Act is to protect vulnerable women and those who provide for their care to have safe, unimpeded access to health care services.  The question is whether the degree to which the Act limits the right of those to demonstrate their opposition to abortion and to seek to persuade women to decide against abortion is disproportionate to the purpose of the Act.  </a:t>
            </a:r>
            <a:r>
              <a:rPr lang="en-US" sz="2400" b="1" u="sng" dirty="0"/>
              <a:t>The purpose or objective of the Act is sufficiently important to justify a limitation on the way in which freedom of expression is exercised in an area adjacent to the facilities providing abortion services.</a:t>
            </a:r>
            <a:r>
              <a:rPr lang="en-US" sz="2400" dirty="0"/>
              <a:t>  The impugned provisions of the Act are crafted in such a way that the “deleterious” effects do not outstrip the importance of the objective of the legislation.  </a:t>
            </a:r>
            <a:r>
              <a:rPr lang="en-US" sz="2400" b="1" u="sng" dirty="0"/>
              <a:t>The objective of the Act justifies the limited infringement of freedom of expression in the circumstances.  [emphasis added]</a:t>
            </a:r>
          </a:p>
          <a:p>
            <a:pPr marL="0" indent="0" algn="just">
              <a:buNone/>
            </a:pPr>
            <a:endParaRPr lang="en-US" sz="2400" dirty="0"/>
          </a:p>
          <a:p>
            <a:pPr marL="0" indent="0" algn="just">
              <a:buNone/>
            </a:pPr>
            <a:endParaRPr lang="en-CA" sz="2400" dirty="0"/>
          </a:p>
        </p:txBody>
      </p:sp>
    </p:spTree>
    <p:extLst>
      <p:ext uri="{BB962C8B-B14F-4D97-AF65-F5344CB8AC3E}">
        <p14:creationId xmlns:p14="http://schemas.microsoft.com/office/powerpoint/2010/main" val="262657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E443-CDE0-4916-8276-2A42EC6D029F}"/>
              </a:ext>
            </a:extLst>
          </p:cNvPr>
          <p:cNvSpPr>
            <a:spLocks noGrp="1"/>
          </p:cNvSpPr>
          <p:nvPr>
            <p:ph type="title"/>
          </p:nvPr>
        </p:nvSpPr>
        <p:spPr/>
        <p:txBody>
          <a:bodyPr/>
          <a:lstStyle/>
          <a:p>
            <a:r>
              <a:rPr lang="en-CA" dirty="0"/>
              <a:t>Ontario – </a:t>
            </a:r>
            <a:r>
              <a:rPr lang="en-CA" sz="3600" i="1" dirty="0"/>
              <a:t>Security from Trespass and Protecting Food Safety Act, 2020 </a:t>
            </a:r>
            <a:endParaRPr lang="en-CA" dirty="0"/>
          </a:p>
        </p:txBody>
      </p:sp>
      <p:sp>
        <p:nvSpPr>
          <p:cNvPr id="3" name="Content Placeholder 2">
            <a:extLst>
              <a:ext uri="{FF2B5EF4-FFF2-40B4-BE49-F238E27FC236}">
                <a16:creationId xmlns:a16="http://schemas.microsoft.com/office/drawing/2014/main" id="{2AD71409-CF14-46FD-A0BE-5F7A3F957BAF}"/>
              </a:ext>
            </a:extLst>
          </p:cNvPr>
          <p:cNvSpPr>
            <a:spLocks noGrp="1"/>
          </p:cNvSpPr>
          <p:nvPr>
            <p:ph idx="1"/>
          </p:nvPr>
        </p:nvSpPr>
        <p:spPr>
          <a:xfrm>
            <a:off x="1154954" y="2603500"/>
            <a:ext cx="9884107" cy="3416300"/>
          </a:xfrm>
        </p:spPr>
        <p:txBody>
          <a:bodyPr>
            <a:normAutofit/>
          </a:bodyPr>
          <a:lstStyle/>
          <a:p>
            <a:pPr marL="0" indent="0">
              <a:buNone/>
            </a:pPr>
            <a:r>
              <a:rPr lang="en-US" sz="2400" dirty="0"/>
              <a:t>No person shall enter in or on an animal protection zone on a farm or animal processing facility without the prior consent of the owner or occupier of the farm or animal processing facility.</a:t>
            </a:r>
            <a:endParaRPr lang="en-CA" sz="2400" dirty="0"/>
          </a:p>
          <a:p>
            <a:pPr marL="0" indent="0">
              <a:buNone/>
            </a:pPr>
            <a:r>
              <a:rPr lang="en-US" sz="2400" dirty="0"/>
              <a:t>No person shall interfere or interact with a farm animal in or on an animal protection zone on a farm, animal processing facility or prescribed premises, or carry out a prescribed activity in or on the animal protection zone, without the prior consent of the owner or occupier of the farm, facility or premises.</a:t>
            </a:r>
          </a:p>
          <a:p>
            <a:pPr marL="0" indent="0">
              <a:buNone/>
            </a:pPr>
            <a:endParaRPr lang="en-US" sz="2400" dirty="0"/>
          </a:p>
          <a:p>
            <a:pPr marL="0" indent="0">
              <a:buNone/>
            </a:pPr>
            <a:endParaRPr lang="en-CA" sz="2400" dirty="0"/>
          </a:p>
        </p:txBody>
      </p:sp>
    </p:spTree>
    <p:extLst>
      <p:ext uri="{BB962C8B-B14F-4D97-AF65-F5344CB8AC3E}">
        <p14:creationId xmlns:p14="http://schemas.microsoft.com/office/powerpoint/2010/main" val="256136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4" y="1113183"/>
            <a:ext cx="8909200" cy="4965700"/>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US" sz="2400" dirty="0"/>
              <a:t>“</a:t>
            </a:r>
            <a:r>
              <a:rPr lang="en-US" sz="2400" b="1" dirty="0"/>
              <a:t>animal protection zone</a:t>
            </a:r>
            <a:r>
              <a:rPr lang="en-US" sz="2400" dirty="0"/>
              <a:t>”, with respect to a farm, animal processing facility or prescribed premises, means an area on the farm, facility or premises on which farm animals may be kept or located and that is,</a:t>
            </a:r>
          </a:p>
          <a:p>
            <a:pPr marL="0" indent="0" algn="just">
              <a:buNone/>
            </a:pPr>
            <a:r>
              <a:rPr lang="en-US" sz="2400" dirty="0"/>
              <a:t>(a) an enclosure for farm animals, whether or not it is marked as an animal protection zone,</a:t>
            </a:r>
          </a:p>
          <a:p>
            <a:pPr marL="0" indent="0" algn="just">
              <a:buNone/>
            </a:pPr>
            <a:r>
              <a:rPr lang="en-US" sz="2400" dirty="0"/>
              <a:t>(b) an area that meets prescribed requirements and is marked as an animal protection zone by the owner or occupier using signs in accordance with the regulations, or</a:t>
            </a:r>
          </a:p>
          <a:p>
            <a:pPr marL="0" indent="0" algn="just">
              <a:buNone/>
            </a:pPr>
            <a:r>
              <a:rPr lang="en-US" sz="2400" dirty="0"/>
              <a:t>(c) an area prescribed by the regulations as an animal protection zone for the purposes of this Act;</a:t>
            </a:r>
          </a:p>
          <a:p>
            <a:pPr marL="0" indent="0" algn="just">
              <a:buNone/>
            </a:pPr>
            <a:endParaRPr lang="en-US" sz="2400" dirty="0"/>
          </a:p>
          <a:p>
            <a:pPr marL="0" indent="0" algn="just">
              <a:buNone/>
            </a:pPr>
            <a:r>
              <a:rPr lang="en-US" sz="2400" dirty="0"/>
              <a:t>No person shall stop, hinder, obstruct or otherwise interfere with a motor vehicle transporting farm animals.</a:t>
            </a:r>
          </a:p>
          <a:p>
            <a:pPr marL="0" indent="0" algn="just">
              <a:buNone/>
            </a:pPr>
            <a:endParaRPr lang="en-US" sz="2400" dirty="0"/>
          </a:p>
          <a:p>
            <a:pPr marL="0" indent="0" algn="just">
              <a:buNone/>
            </a:pPr>
            <a:endParaRPr lang="en-CA" sz="2400" dirty="0"/>
          </a:p>
        </p:txBody>
      </p:sp>
    </p:spTree>
    <p:extLst>
      <p:ext uri="{BB962C8B-B14F-4D97-AF65-F5344CB8AC3E}">
        <p14:creationId xmlns:p14="http://schemas.microsoft.com/office/powerpoint/2010/main" val="221857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4" y="1113183"/>
            <a:ext cx="8909200" cy="4965700"/>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US" sz="2400" b="1" dirty="0"/>
              <a:t>Purposes</a:t>
            </a:r>
          </a:p>
          <a:p>
            <a:pPr marL="0" indent="0" algn="just">
              <a:buNone/>
            </a:pPr>
            <a:r>
              <a:rPr lang="en-US" sz="2400" dirty="0"/>
              <a:t>1 The purposes of this Act are to prohibit trespassing on farms and other properties on which farm animals are located and to prohibit other interferences with farm animals in order to,</a:t>
            </a:r>
          </a:p>
          <a:p>
            <a:pPr marL="0" indent="0" algn="just">
              <a:buNone/>
            </a:pPr>
            <a:r>
              <a:rPr lang="en-US" sz="2400" dirty="0"/>
              <a:t>(a) eliminate or reduce the unique risks that are created when individuals trespass on those properties or interfere with farm animals, including the risk of exposing farm animals to disease and stress as well as the risk of introducing contaminants into the food supply;</a:t>
            </a:r>
          </a:p>
          <a:p>
            <a:pPr marL="0" indent="0" algn="just">
              <a:buNone/>
            </a:pPr>
            <a:r>
              <a:rPr lang="en-US" sz="2400" dirty="0"/>
              <a:t>(b) protect farm animals and the food supply chain from the risks described in clause (a);</a:t>
            </a:r>
          </a:p>
          <a:p>
            <a:pPr marL="0" indent="0" algn="just">
              <a:buNone/>
            </a:pPr>
            <a:r>
              <a:rPr lang="en-US" sz="2400" dirty="0"/>
              <a:t>(c) protect the safety of farmers, their families and persons working in or on farms, animal processing facilities and prescribed premises as well as the safety of drivers of motor vehicles transporting farm animals; and</a:t>
            </a:r>
          </a:p>
          <a:p>
            <a:pPr marL="0" indent="0" algn="just">
              <a:buNone/>
            </a:pPr>
            <a:r>
              <a:rPr lang="en-US" sz="2400" dirty="0"/>
              <a:t>(d) prevent any adverse effects the risks described in clause (a) may have on Ontario’s overall economy.</a:t>
            </a:r>
            <a:endParaRPr lang="en-CA" sz="2400" dirty="0"/>
          </a:p>
        </p:txBody>
      </p:sp>
    </p:spTree>
    <p:extLst>
      <p:ext uri="{BB962C8B-B14F-4D97-AF65-F5344CB8AC3E}">
        <p14:creationId xmlns:p14="http://schemas.microsoft.com/office/powerpoint/2010/main" val="2861884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4" y="1113183"/>
            <a:ext cx="8909200" cy="4965700"/>
          </a:xfrm>
          <a:prstGeom prst="rect">
            <a:avLst/>
          </a:prstGeom>
        </p:spPr>
        <p:txBody>
          <a:bodyPr>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US" sz="2400" dirty="0"/>
              <a:t>Consent obtained through duress or false </a:t>
            </a:r>
            <a:r>
              <a:rPr lang="en-US" sz="2400" dirty="0" err="1"/>
              <a:t>pretences</a:t>
            </a:r>
            <a:r>
              <a:rPr lang="en-US" sz="2400" dirty="0"/>
              <a:t> is insufficient.</a:t>
            </a:r>
          </a:p>
          <a:p>
            <a:pPr marL="0" indent="0" algn="just">
              <a:buNone/>
            </a:pPr>
            <a:r>
              <a:rPr lang="en-US" sz="2400" dirty="0"/>
              <a:t>Trespassers in APZs are required to provide identifying information upon request by the owner or occupier.</a:t>
            </a:r>
            <a:endParaRPr lang="en-CA" sz="2400" dirty="0"/>
          </a:p>
          <a:p>
            <a:pPr marL="0" indent="0" algn="just">
              <a:buNone/>
            </a:pPr>
            <a:r>
              <a:rPr lang="en-CA" sz="2400" dirty="0"/>
              <a:t>Owners and occupiers are provided with powers of arrest without warrant.</a:t>
            </a:r>
          </a:p>
          <a:p>
            <a:pPr marL="0" indent="0" algn="just">
              <a:buNone/>
            </a:pPr>
            <a:r>
              <a:rPr lang="en-CA" sz="2400" dirty="0"/>
              <a:t>Owners of vehicles that are used to commit an offence are jointly and severally liable for fines imposed on a driver convicted of an offence.</a:t>
            </a:r>
          </a:p>
          <a:p>
            <a:pPr marL="0" indent="0" algn="just">
              <a:buNone/>
            </a:pPr>
            <a:r>
              <a:rPr lang="en-CA" sz="2400" dirty="0"/>
              <a:t>Fines up to $15,000 (first offence) and $25,000 thereafter unless “increased penalties” are required due to increased gravity of offence in accordance .</a:t>
            </a:r>
          </a:p>
          <a:p>
            <a:pPr marL="0" indent="0" algn="just">
              <a:buNone/>
            </a:pPr>
            <a:r>
              <a:rPr lang="en-CA" sz="2400" dirty="0"/>
              <a:t>Restitution for damages, including loss of animals.</a:t>
            </a:r>
          </a:p>
          <a:p>
            <a:pPr marL="0" indent="0" algn="just">
              <a:buNone/>
            </a:pPr>
            <a:r>
              <a:rPr lang="en-CA" sz="2400" dirty="0"/>
              <a:t>Recovery of costs of private prosecution permitted.</a:t>
            </a:r>
          </a:p>
          <a:p>
            <a:pPr marL="0" indent="0" algn="just">
              <a:buNone/>
            </a:pPr>
            <a:r>
              <a:rPr lang="en-CA" sz="2400" dirty="0"/>
              <a:t>Reduced occupier duties to trespassers in APZs.</a:t>
            </a:r>
          </a:p>
          <a:p>
            <a:pPr marL="0" indent="0" algn="just">
              <a:buNone/>
            </a:pPr>
            <a:r>
              <a:rPr lang="en-CA" sz="2400" dirty="0"/>
              <a:t>Limited liability for drivers of vehicles transporting animals. </a:t>
            </a:r>
          </a:p>
        </p:txBody>
      </p:sp>
    </p:spTree>
    <p:extLst>
      <p:ext uri="{BB962C8B-B14F-4D97-AF65-F5344CB8AC3E}">
        <p14:creationId xmlns:p14="http://schemas.microsoft.com/office/powerpoint/2010/main" val="151480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E443-CDE0-4916-8276-2A42EC6D029F}"/>
              </a:ext>
            </a:extLst>
          </p:cNvPr>
          <p:cNvSpPr>
            <a:spLocks noGrp="1"/>
          </p:cNvSpPr>
          <p:nvPr>
            <p:ph type="title"/>
          </p:nvPr>
        </p:nvSpPr>
        <p:spPr>
          <a:xfrm>
            <a:off x="1154954" y="973668"/>
            <a:ext cx="9367272" cy="706964"/>
          </a:xfrm>
        </p:spPr>
        <p:txBody>
          <a:bodyPr/>
          <a:lstStyle/>
          <a:p>
            <a:r>
              <a:rPr lang="en-CA" dirty="0"/>
              <a:t>Proclamation and Proposed Regulation</a:t>
            </a:r>
          </a:p>
        </p:txBody>
      </p:sp>
      <p:sp>
        <p:nvSpPr>
          <p:cNvPr id="3" name="Content Placeholder 2">
            <a:extLst>
              <a:ext uri="{FF2B5EF4-FFF2-40B4-BE49-F238E27FC236}">
                <a16:creationId xmlns:a16="http://schemas.microsoft.com/office/drawing/2014/main" id="{2AD71409-CF14-46FD-A0BE-5F7A3F957BAF}"/>
              </a:ext>
            </a:extLst>
          </p:cNvPr>
          <p:cNvSpPr>
            <a:spLocks noGrp="1"/>
          </p:cNvSpPr>
          <p:nvPr>
            <p:ph idx="1"/>
          </p:nvPr>
        </p:nvSpPr>
        <p:spPr/>
        <p:txBody>
          <a:bodyPr>
            <a:normAutofit fontScale="92500"/>
          </a:bodyPr>
          <a:lstStyle/>
          <a:p>
            <a:pPr marL="0" indent="0" algn="just">
              <a:buNone/>
            </a:pPr>
            <a:r>
              <a:rPr lang="en-CA" sz="2400" dirty="0"/>
              <a:t>On June 19, 2020, an animal rights activist named Regan Russell was run over by a farm animal transport truck outside of a slaughterhouse in Burlington.  In response, those provisions of the Act prohibiting interference with motor vehicles transporting farm animals were proclaimed as of September 2, 2020.</a:t>
            </a:r>
          </a:p>
          <a:p>
            <a:pPr marL="0" indent="0" algn="just">
              <a:buNone/>
            </a:pPr>
            <a:endParaRPr lang="en-CA" sz="2400" dirty="0"/>
          </a:p>
          <a:p>
            <a:pPr marL="0" indent="0" algn="just">
              <a:buNone/>
            </a:pPr>
            <a:r>
              <a:rPr lang="en-CA" sz="2400" dirty="0"/>
              <a:t>Proclamation of the remainder of the Act awaits the development of the regulation and a consultation process concerning the content of that regulation has just ended.</a:t>
            </a:r>
          </a:p>
        </p:txBody>
      </p:sp>
    </p:spTree>
    <p:extLst>
      <p:ext uri="{BB962C8B-B14F-4D97-AF65-F5344CB8AC3E}">
        <p14:creationId xmlns:p14="http://schemas.microsoft.com/office/powerpoint/2010/main" val="3021500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4" y="1113183"/>
            <a:ext cx="9978886" cy="49657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CA" sz="2400" dirty="0"/>
              <a:t>Highlights of the discussion paper include:</a:t>
            </a:r>
          </a:p>
          <a:p>
            <a:pPr marL="0" indent="0" algn="just">
              <a:buNone/>
            </a:pPr>
            <a:r>
              <a:rPr lang="en-CA" sz="2400" dirty="0"/>
              <a:t>Limitations on the ability of owner/occupier to designate entire premises as APZ and a requirement that an APZ not extend beyond the boundaries of the premises of the owner/occupier.</a:t>
            </a:r>
          </a:p>
          <a:p>
            <a:pPr marL="0" indent="0" algn="just">
              <a:buNone/>
            </a:pPr>
            <a:r>
              <a:rPr lang="en-CA" sz="2400" dirty="0"/>
              <a:t>Potential exemptions for journalists and whistleblowers with a definition of “journalist” similar to that found in the federal </a:t>
            </a:r>
            <a:r>
              <a:rPr lang="en-CA" sz="2400" i="1" dirty="0"/>
              <a:t>Journalistic Sources Protection Act, 2017:</a:t>
            </a:r>
          </a:p>
          <a:p>
            <a:pPr marL="0" indent="0" algn="just">
              <a:buNone/>
            </a:pPr>
            <a:r>
              <a:rPr lang="en-US" sz="2400" dirty="0"/>
              <a:t>“a person whose main occupation is to contribute directly, either regularly or occasionally, for consideration, to the collection, writing or production of information for dissemination by the media, or anyone who assists such a person”</a:t>
            </a:r>
          </a:p>
        </p:txBody>
      </p:sp>
    </p:spTree>
    <p:extLst>
      <p:ext uri="{BB962C8B-B14F-4D97-AF65-F5344CB8AC3E}">
        <p14:creationId xmlns:p14="http://schemas.microsoft.com/office/powerpoint/2010/main" val="22981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4" y="1113183"/>
            <a:ext cx="9978886" cy="49657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US" sz="2400" dirty="0"/>
              <a:t>Proposed definitions:</a:t>
            </a:r>
          </a:p>
          <a:p>
            <a:pPr marL="0" indent="0" algn="just">
              <a:buNone/>
            </a:pPr>
            <a:endParaRPr lang="en-US" sz="2400" dirty="0"/>
          </a:p>
          <a:p>
            <a:pPr marL="0" indent="0" algn="just">
              <a:buNone/>
            </a:pPr>
            <a:r>
              <a:rPr lang="en-US" sz="2400" dirty="0"/>
              <a:t>“journalist” means a person whose main occupation is to contribute directly, either regularly or occasionally, for consideration, to the collection, writing or production of information for dissemination by the media </a:t>
            </a:r>
            <a:r>
              <a:rPr lang="en-US" sz="2400" b="1" u="sng" dirty="0"/>
              <a:t>and gained entry to an animal protection zone or the motor vehicle transporting farm animals with a bona fide journalistic purpose</a:t>
            </a:r>
          </a:p>
          <a:p>
            <a:pPr marL="0" indent="0" algn="just">
              <a:buNone/>
            </a:pPr>
            <a:endParaRPr lang="en-US" sz="2400" dirty="0"/>
          </a:p>
          <a:p>
            <a:pPr marL="0" indent="0" algn="just">
              <a:buNone/>
            </a:pPr>
            <a:r>
              <a:rPr lang="en-US" sz="2400" b="1" u="sng" dirty="0"/>
              <a:t>“main occupation” would be defined as primary means of earning a living</a:t>
            </a:r>
          </a:p>
        </p:txBody>
      </p:sp>
    </p:spTree>
    <p:extLst>
      <p:ext uri="{BB962C8B-B14F-4D97-AF65-F5344CB8AC3E}">
        <p14:creationId xmlns:p14="http://schemas.microsoft.com/office/powerpoint/2010/main" val="381388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4" y="1113183"/>
            <a:ext cx="9978886" cy="49657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US" sz="2400" dirty="0"/>
              <a:t>Section 23(</a:t>
            </a:r>
            <a:r>
              <a:rPr lang="en-US" sz="2400" dirty="0" err="1"/>
              <a:t>i</a:t>
            </a:r>
            <a:r>
              <a:rPr lang="en-US" sz="2400" dirty="0"/>
              <a:t>) of the Act allows for the principles governing the increase in penalties to be set out in regulation.  </a:t>
            </a:r>
          </a:p>
          <a:p>
            <a:pPr marL="0" indent="0" algn="just">
              <a:buNone/>
            </a:pPr>
            <a:endParaRPr lang="en-US" sz="2400" dirty="0"/>
          </a:p>
          <a:p>
            <a:pPr marL="0" indent="0" algn="just">
              <a:buNone/>
            </a:pPr>
            <a:r>
              <a:rPr lang="en-US" sz="2400" dirty="0"/>
              <a:t>One of the aggravating factors being considered is whether any “human harm” occurred.  </a:t>
            </a:r>
          </a:p>
          <a:p>
            <a:pPr marL="0" indent="0" algn="just">
              <a:buNone/>
            </a:pPr>
            <a:endParaRPr lang="en-US" sz="2400" dirty="0"/>
          </a:p>
          <a:p>
            <a:pPr marL="0" indent="0" algn="just">
              <a:buNone/>
            </a:pPr>
            <a:r>
              <a:rPr lang="en-US" sz="2400" dirty="0"/>
              <a:t>“</a:t>
            </a:r>
            <a:r>
              <a:rPr lang="en-US" sz="2400" b="1" dirty="0"/>
              <a:t>Human harm</a:t>
            </a:r>
            <a:r>
              <a:rPr lang="en-US" sz="2400" dirty="0"/>
              <a:t>” may be defined to mean “physical injury, </a:t>
            </a:r>
            <a:r>
              <a:rPr lang="en-US" sz="2400" b="1" u="sng" dirty="0"/>
              <a:t>emotional injury, undue stress, psychological injury,</a:t>
            </a:r>
            <a:r>
              <a:rPr lang="en-US" sz="2400" dirty="0"/>
              <a:t> financial injury or death, including any combination thereof”</a:t>
            </a:r>
            <a:endParaRPr lang="en-US" sz="2400" b="1" u="sng" dirty="0"/>
          </a:p>
        </p:txBody>
      </p:sp>
    </p:spTree>
    <p:extLst>
      <p:ext uri="{BB962C8B-B14F-4D97-AF65-F5344CB8AC3E}">
        <p14:creationId xmlns:p14="http://schemas.microsoft.com/office/powerpoint/2010/main" val="3908783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E443-CDE0-4916-8276-2A42EC6D029F}"/>
              </a:ext>
            </a:extLst>
          </p:cNvPr>
          <p:cNvSpPr>
            <a:spLocks noGrp="1"/>
          </p:cNvSpPr>
          <p:nvPr>
            <p:ph type="title"/>
          </p:nvPr>
        </p:nvSpPr>
        <p:spPr>
          <a:xfrm>
            <a:off x="1154954" y="973668"/>
            <a:ext cx="9367272" cy="706964"/>
          </a:xfrm>
        </p:spPr>
        <p:txBody>
          <a:bodyPr/>
          <a:lstStyle/>
          <a:p>
            <a:r>
              <a:rPr lang="en-CA" dirty="0"/>
              <a:t>Manitoba – “Rural Crime and Bio-Security”</a:t>
            </a:r>
          </a:p>
        </p:txBody>
      </p:sp>
      <p:sp>
        <p:nvSpPr>
          <p:cNvPr id="3" name="Content Placeholder 2">
            <a:extLst>
              <a:ext uri="{FF2B5EF4-FFF2-40B4-BE49-F238E27FC236}">
                <a16:creationId xmlns:a16="http://schemas.microsoft.com/office/drawing/2014/main" id="{2AD71409-CF14-46FD-A0BE-5F7A3F957BAF}"/>
              </a:ext>
            </a:extLst>
          </p:cNvPr>
          <p:cNvSpPr>
            <a:spLocks noGrp="1"/>
          </p:cNvSpPr>
          <p:nvPr>
            <p:ph idx="1"/>
          </p:nvPr>
        </p:nvSpPr>
        <p:spPr/>
        <p:txBody>
          <a:bodyPr>
            <a:normAutofit fontScale="92500"/>
          </a:bodyPr>
          <a:lstStyle/>
          <a:p>
            <a:pPr marL="0" indent="0" algn="just">
              <a:buNone/>
            </a:pPr>
            <a:r>
              <a:rPr lang="en-CA" sz="2400" dirty="0"/>
              <a:t>The provincial government intends to introduce legislation that will amend three provincial statutes: </a:t>
            </a:r>
            <a:r>
              <a:rPr lang="en-CA" sz="2400" i="1" dirty="0"/>
              <a:t>Occupiers’ Liability Act</a:t>
            </a:r>
            <a:r>
              <a:rPr lang="en-CA" sz="2400" dirty="0"/>
              <a:t>; </a:t>
            </a:r>
            <a:r>
              <a:rPr lang="en-CA" sz="2400" i="1" dirty="0"/>
              <a:t>Petty Trespasses Act</a:t>
            </a:r>
            <a:r>
              <a:rPr lang="en-CA" sz="2400" dirty="0"/>
              <a:t>; and </a:t>
            </a:r>
            <a:r>
              <a:rPr lang="en-CA" sz="2400" i="1" dirty="0"/>
              <a:t>Animal Diseases Act</a:t>
            </a:r>
            <a:r>
              <a:rPr lang="en-CA" sz="2400" dirty="0"/>
              <a:t>.</a:t>
            </a:r>
          </a:p>
          <a:p>
            <a:pPr marL="0" indent="0" algn="just">
              <a:buNone/>
            </a:pPr>
            <a:endParaRPr lang="en-CA" sz="2400" dirty="0"/>
          </a:p>
          <a:p>
            <a:pPr marL="0" indent="0" algn="just">
              <a:buNone/>
            </a:pPr>
            <a:r>
              <a:rPr lang="en-CA" sz="2400" dirty="0"/>
              <a:t>Consultation website suggests significant weakening of occupier liability by introducing minimum duties for trespassers and potentially criminal trespassers.  Consultation website also suggests introduction of “biosecurity areas” or “animal protection areas”.</a:t>
            </a:r>
          </a:p>
        </p:txBody>
      </p:sp>
    </p:spTree>
    <p:extLst>
      <p:ext uri="{BB962C8B-B14F-4D97-AF65-F5344CB8AC3E}">
        <p14:creationId xmlns:p14="http://schemas.microsoft.com/office/powerpoint/2010/main" val="426388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6160-FFC0-42EF-93A9-6AB40B503661}"/>
              </a:ext>
            </a:extLst>
          </p:cNvPr>
          <p:cNvSpPr>
            <a:spLocks noGrp="1"/>
          </p:cNvSpPr>
          <p:nvPr>
            <p:ph type="title"/>
          </p:nvPr>
        </p:nvSpPr>
        <p:spPr/>
        <p:txBody>
          <a:bodyPr/>
          <a:lstStyle/>
          <a:p>
            <a:r>
              <a:rPr lang="en-CA" dirty="0"/>
              <a:t>What is “Ag-Gag”?</a:t>
            </a:r>
          </a:p>
        </p:txBody>
      </p:sp>
      <p:sp>
        <p:nvSpPr>
          <p:cNvPr id="3" name="Content Placeholder 2">
            <a:extLst>
              <a:ext uri="{FF2B5EF4-FFF2-40B4-BE49-F238E27FC236}">
                <a16:creationId xmlns:a16="http://schemas.microsoft.com/office/drawing/2014/main" id="{E5C6AA70-B5A9-4F1E-A9FD-7B5BF562A285}"/>
              </a:ext>
            </a:extLst>
          </p:cNvPr>
          <p:cNvSpPr>
            <a:spLocks noGrp="1"/>
          </p:cNvSpPr>
          <p:nvPr>
            <p:ph idx="1"/>
          </p:nvPr>
        </p:nvSpPr>
        <p:spPr>
          <a:xfrm>
            <a:off x="1113184" y="2544417"/>
            <a:ext cx="8909200" cy="3534466"/>
          </a:xfrm>
        </p:spPr>
        <p:txBody>
          <a:bodyPr>
            <a:normAutofit lnSpcReduction="10000"/>
          </a:bodyPr>
          <a:lstStyle/>
          <a:p>
            <a:pPr marL="0" indent="0">
              <a:buNone/>
            </a:pPr>
            <a:r>
              <a:rPr lang="en-US" sz="2000" i="1" dirty="0"/>
              <a:t>Animal Legal Defense Fund et al v. Hebert et al </a:t>
            </a:r>
            <a:r>
              <a:rPr lang="en-US" sz="2000" dirty="0"/>
              <a:t>(U.S.D.C. Utah, 2017) </a:t>
            </a:r>
          </a:p>
          <a:p>
            <a:pPr marL="0" indent="0">
              <a:buNone/>
            </a:pPr>
            <a:r>
              <a:rPr lang="en-US" sz="2000" dirty="0"/>
              <a:t>Judge Shelby:</a:t>
            </a:r>
          </a:p>
          <a:p>
            <a:pPr marL="0" indent="0" algn="just">
              <a:buNone/>
            </a:pPr>
            <a:r>
              <a:rPr lang="en-US" sz="2000" dirty="0"/>
              <a:t>“For as long as farmers have put food on American tables, the government has endeavored to support and protect the agricultural industry. In an address to Congress shortly after the Revolutionary War, George Washington, an ardent tobacco farmer, declared that “agriculture is of primary importance,” and argued that the rapid growth of the young nation rendered “the cultivation of the soil more and more an object of public patronage.”  … In short, </a:t>
            </a:r>
            <a:r>
              <a:rPr lang="en-US" sz="2000" b="1" u="sng" dirty="0"/>
              <a:t>governmental protection of the American agricultural industry is not new, and has taken a variety of forms over the last two hundred years</a:t>
            </a:r>
            <a:r>
              <a:rPr lang="en-US" sz="2000" dirty="0"/>
              <a:t>.”</a:t>
            </a:r>
          </a:p>
          <a:p>
            <a:pPr marL="0" indent="0">
              <a:buNone/>
            </a:pPr>
            <a:endParaRPr lang="en-US" sz="2000" dirty="0"/>
          </a:p>
        </p:txBody>
      </p:sp>
    </p:spTree>
    <p:extLst>
      <p:ext uri="{BB962C8B-B14F-4D97-AF65-F5344CB8AC3E}">
        <p14:creationId xmlns:p14="http://schemas.microsoft.com/office/powerpoint/2010/main" val="3862901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3" y="1113183"/>
            <a:ext cx="9700591" cy="49657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spcBef>
                <a:spcPts val="0"/>
              </a:spcBef>
              <a:buNone/>
            </a:pPr>
            <a:r>
              <a:rPr lang="en-US" sz="2000" dirty="0"/>
              <a:t>On December 6, 2018, Minister of Justice Cliff Cullen made the following comments in the House while speaking in opposition to the Official Opposition’s proposed </a:t>
            </a:r>
            <a:r>
              <a:rPr lang="en-US" sz="2000" i="1" dirty="0"/>
              <a:t>Safe Access to Abortion Services Act</a:t>
            </a:r>
            <a:r>
              <a:rPr lang="en-US" sz="2000" dirty="0"/>
              <a:t>:</a:t>
            </a:r>
          </a:p>
          <a:p>
            <a:pPr marL="0" indent="0" algn="just">
              <a:spcBef>
                <a:spcPts val="0"/>
              </a:spcBef>
              <a:buNone/>
            </a:pPr>
            <a:endParaRPr lang="en-US" sz="2000" dirty="0"/>
          </a:p>
          <a:p>
            <a:pPr marL="0" indent="0" algn="just">
              <a:spcBef>
                <a:spcPts val="0"/>
              </a:spcBef>
              <a:buNone/>
            </a:pPr>
            <a:r>
              <a:rPr lang="en-US" sz="2000" dirty="0"/>
              <a:t>“Our view is protecting freedom of expression cannot be an ideological issue, and that is not, quite frankly, how our Constitution works. Madam Speaker, doing away with people’s freedoms is something we should be very, very careful not to do. On various issues there are oftentimes many different opinions and many different points of view abound. You cannot take away someone’s freedom of speech just because you don’t agree with them. Many people before us have fought hard for the freedoms that Manitobans now enjoy. These freedoms are precious and those freedoms should be safeguarded. Madam Speaker, we will stand up for the freedom of expression for Manitobans, regardless of whether or not we agree with them.”</a:t>
            </a:r>
          </a:p>
        </p:txBody>
      </p:sp>
    </p:spTree>
    <p:extLst>
      <p:ext uri="{BB962C8B-B14F-4D97-AF65-F5344CB8AC3E}">
        <p14:creationId xmlns:p14="http://schemas.microsoft.com/office/powerpoint/2010/main" val="1336073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E443-CDE0-4916-8276-2A42EC6D029F}"/>
              </a:ext>
            </a:extLst>
          </p:cNvPr>
          <p:cNvSpPr>
            <a:spLocks noGrp="1"/>
          </p:cNvSpPr>
          <p:nvPr>
            <p:ph type="title"/>
          </p:nvPr>
        </p:nvSpPr>
        <p:spPr>
          <a:xfrm>
            <a:off x="1154954" y="973668"/>
            <a:ext cx="9367272" cy="706964"/>
          </a:xfrm>
        </p:spPr>
        <p:txBody>
          <a:bodyPr/>
          <a:lstStyle/>
          <a:p>
            <a:r>
              <a:rPr lang="en-CA" dirty="0"/>
              <a:t>Throne Speech – October 7, 2020	</a:t>
            </a:r>
          </a:p>
        </p:txBody>
      </p:sp>
      <p:sp>
        <p:nvSpPr>
          <p:cNvPr id="3" name="Content Placeholder 2">
            <a:extLst>
              <a:ext uri="{FF2B5EF4-FFF2-40B4-BE49-F238E27FC236}">
                <a16:creationId xmlns:a16="http://schemas.microsoft.com/office/drawing/2014/main" id="{2AD71409-CF14-46FD-A0BE-5F7A3F957BAF}"/>
              </a:ext>
            </a:extLst>
          </p:cNvPr>
          <p:cNvSpPr>
            <a:spLocks noGrp="1"/>
          </p:cNvSpPr>
          <p:nvPr>
            <p:ph idx="1"/>
          </p:nvPr>
        </p:nvSpPr>
        <p:spPr/>
        <p:txBody>
          <a:bodyPr>
            <a:normAutofit lnSpcReduction="10000"/>
          </a:bodyPr>
          <a:lstStyle/>
          <a:p>
            <a:pPr marL="0" indent="0" algn="just">
              <a:buNone/>
            </a:pPr>
            <a:r>
              <a:rPr lang="en-US" sz="2400" dirty="0"/>
              <a:t>“As Canadians, we are rightly proud of our democratic institutions and processes, built upon a foundational respect for the rule of law. Legal protest has helped shape our democracy and must be protected and cherished. Earlier this year, however, Manitoba experienced the negative economic effects of illegal protests and blockades, putting the livelihoods of people and communities at risk. Your government will introduce legislation to prevent such illegal blockades of critical transportation routes and protect jobs.”</a:t>
            </a:r>
            <a:endParaRPr lang="en-CA" sz="2400" dirty="0"/>
          </a:p>
        </p:txBody>
      </p:sp>
    </p:spTree>
    <p:extLst>
      <p:ext uri="{BB962C8B-B14F-4D97-AF65-F5344CB8AC3E}">
        <p14:creationId xmlns:p14="http://schemas.microsoft.com/office/powerpoint/2010/main" val="400729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E443-CDE0-4916-8276-2A42EC6D029F}"/>
              </a:ext>
            </a:extLst>
          </p:cNvPr>
          <p:cNvSpPr>
            <a:spLocks noGrp="1"/>
          </p:cNvSpPr>
          <p:nvPr>
            <p:ph type="title"/>
          </p:nvPr>
        </p:nvSpPr>
        <p:spPr>
          <a:xfrm>
            <a:off x="1154954" y="973668"/>
            <a:ext cx="9367272" cy="706964"/>
          </a:xfrm>
        </p:spPr>
        <p:txBody>
          <a:bodyPr/>
          <a:lstStyle/>
          <a:p>
            <a:r>
              <a:rPr lang="en-CA" dirty="0"/>
              <a:t>Section 57 of the QB Act	</a:t>
            </a:r>
          </a:p>
        </p:txBody>
      </p:sp>
      <p:sp>
        <p:nvSpPr>
          <p:cNvPr id="3" name="Content Placeholder 2">
            <a:extLst>
              <a:ext uri="{FF2B5EF4-FFF2-40B4-BE49-F238E27FC236}">
                <a16:creationId xmlns:a16="http://schemas.microsoft.com/office/drawing/2014/main" id="{2AD71409-CF14-46FD-A0BE-5F7A3F957BAF}"/>
              </a:ext>
            </a:extLst>
          </p:cNvPr>
          <p:cNvSpPr>
            <a:spLocks noGrp="1"/>
          </p:cNvSpPr>
          <p:nvPr>
            <p:ph idx="1"/>
          </p:nvPr>
        </p:nvSpPr>
        <p:spPr/>
        <p:txBody>
          <a:bodyPr>
            <a:normAutofit lnSpcReduction="10000"/>
          </a:bodyPr>
          <a:lstStyle/>
          <a:p>
            <a:pPr marL="0" indent="0">
              <a:buNone/>
            </a:pPr>
            <a:r>
              <a:rPr lang="en-US" sz="2000" b="1" dirty="0"/>
              <a:t>No injunction re freedom of speech</a:t>
            </a:r>
          </a:p>
          <a:p>
            <a:pPr marL="0" indent="0">
              <a:buNone/>
            </a:pPr>
            <a:r>
              <a:rPr lang="en-US" sz="2000" dirty="0"/>
              <a:t>57(1)	Subject to subsection (3), the court shall not grant an injunction that restrains a person from exercising the right to freedom of speech.</a:t>
            </a:r>
          </a:p>
          <a:p>
            <a:pPr marL="0" indent="0">
              <a:buNone/>
            </a:pPr>
            <a:endParaRPr lang="en-US" sz="2000" dirty="0"/>
          </a:p>
          <a:p>
            <a:pPr marL="0" indent="0">
              <a:buNone/>
            </a:pPr>
            <a:r>
              <a:rPr lang="en-US" sz="2000" b="1" dirty="0"/>
              <a:t>"Exercise right to freedom of speech"</a:t>
            </a:r>
          </a:p>
          <a:p>
            <a:pPr marL="0" indent="0">
              <a:buNone/>
            </a:pPr>
            <a:r>
              <a:rPr lang="en-US" sz="2000" dirty="0"/>
              <a:t>57(2)	For the purposes of this section, the communication by a person on a public thoroughfare of information by true statements, either orally or through printed material or through any other means, is an exercise of the right to freedom of speech.</a:t>
            </a:r>
          </a:p>
          <a:p>
            <a:pPr marL="0" indent="0">
              <a:buNone/>
            </a:pPr>
            <a:endParaRPr lang="en-US" sz="2000" dirty="0"/>
          </a:p>
          <a:p>
            <a:pPr marL="0" indent="0">
              <a:buNone/>
            </a:pPr>
            <a:endParaRPr lang="en-US" sz="2000" dirty="0"/>
          </a:p>
          <a:p>
            <a:pPr marL="0" indent="0">
              <a:buNone/>
            </a:pPr>
            <a:endParaRPr lang="en-CA" sz="2000" dirty="0"/>
          </a:p>
        </p:txBody>
      </p:sp>
    </p:spTree>
    <p:extLst>
      <p:ext uri="{BB962C8B-B14F-4D97-AF65-F5344CB8AC3E}">
        <p14:creationId xmlns:p14="http://schemas.microsoft.com/office/powerpoint/2010/main" val="697752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3" y="1113183"/>
            <a:ext cx="9700591" cy="4965700"/>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US" sz="2400" b="1" dirty="0"/>
              <a:t>Exceptions</a:t>
            </a:r>
          </a:p>
          <a:p>
            <a:pPr marL="0" indent="0" algn="just">
              <a:buNone/>
            </a:pPr>
            <a:r>
              <a:rPr lang="en-US" sz="2400" dirty="0"/>
              <a:t>57(3)	Nothing in this section affects</a:t>
            </a:r>
          </a:p>
          <a:p>
            <a:pPr marL="0" indent="0" algn="just">
              <a:buNone/>
            </a:pPr>
            <a:r>
              <a:rPr lang="en-US" sz="2400" dirty="0"/>
              <a:t>(a) enforcement by criminal or quasi criminal proceedings of an Act of Parliament or of the Legislature or of a by-law of a municipality respecting</a:t>
            </a:r>
          </a:p>
          <a:p>
            <a:pPr marL="0" indent="0" algn="just">
              <a:buNone/>
            </a:pPr>
            <a:r>
              <a:rPr lang="en-US" sz="2400" dirty="0"/>
              <a:t>	(</a:t>
            </a:r>
            <a:r>
              <a:rPr lang="en-US" sz="2400" dirty="0" err="1"/>
              <a:t>i</a:t>
            </a:r>
            <a:r>
              <a:rPr lang="en-US" sz="2400" dirty="0"/>
              <a:t>) the use of public thoroughfares,</a:t>
            </a:r>
          </a:p>
          <a:p>
            <a:pPr marL="0" indent="0" algn="just">
              <a:buNone/>
            </a:pPr>
            <a:r>
              <a:rPr lang="en-US" sz="2400" dirty="0"/>
              <a:t>	(ii) the protection of public property,</a:t>
            </a:r>
          </a:p>
          <a:p>
            <a:pPr marL="0" indent="0" algn="just">
              <a:buNone/>
            </a:pPr>
            <a:r>
              <a:rPr lang="en-US" sz="2400" dirty="0"/>
              <a:t>	(iii) the general conduct of persons in public places, or</a:t>
            </a:r>
          </a:p>
          <a:p>
            <a:pPr marL="0" indent="0" algn="just">
              <a:buNone/>
            </a:pPr>
            <a:r>
              <a:rPr lang="en-US" sz="2400" dirty="0"/>
              <a:t>	(iv) restrictions on or prohibitions against the making of certain statements 	or statements of certain types; or</a:t>
            </a:r>
          </a:p>
          <a:p>
            <a:pPr marL="0" indent="0" algn="just">
              <a:buNone/>
            </a:pPr>
            <a:r>
              <a:rPr lang="en-US" sz="2400" dirty="0"/>
              <a:t>(b) enforcement by a civil proceeding</a:t>
            </a:r>
          </a:p>
          <a:p>
            <a:pPr marL="0" indent="0" algn="just">
              <a:buNone/>
            </a:pPr>
            <a:r>
              <a:rPr lang="en-US" sz="2400" dirty="0"/>
              <a:t>	(</a:t>
            </a:r>
            <a:r>
              <a:rPr lang="en-US" sz="2400" dirty="0" err="1"/>
              <a:t>i</a:t>
            </a:r>
            <a:r>
              <a:rPr lang="en-US" sz="2400" dirty="0"/>
              <a:t>) of an Act of Parliament or of the Legislature respecting restrictions on 	or prohibitions against certain statements or statements of certain types, 	or</a:t>
            </a:r>
          </a:p>
          <a:p>
            <a:pPr marL="0" indent="0" algn="just">
              <a:buNone/>
            </a:pPr>
            <a:r>
              <a:rPr lang="en-US" sz="2400" dirty="0"/>
              <a:t>	(ii) of the law respecting defamation.</a:t>
            </a:r>
          </a:p>
        </p:txBody>
      </p:sp>
    </p:spTree>
    <p:extLst>
      <p:ext uri="{BB962C8B-B14F-4D97-AF65-F5344CB8AC3E}">
        <p14:creationId xmlns:p14="http://schemas.microsoft.com/office/powerpoint/2010/main" val="2260138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3" y="1113183"/>
            <a:ext cx="9515059" cy="49657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en-US" sz="2400" dirty="0"/>
          </a:p>
          <a:p>
            <a:pPr marL="0" indent="0" algn="just">
              <a:buNone/>
            </a:pPr>
            <a:r>
              <a:rPr lang="en-US" sz="2400" b="1" dirty="0"/>
              <a:t>"Public thoroughfare"</a:t>
            </a:r>
          </a:p>
          <a:p>
            <a:pPr marL="0" indent="0" algn="just">
              <a:buNone/>
            </a:pPr>
            <a:r>
              <a:rPr lang="en-US" sz="2400" dirty="0"/>
              <a:t>57(4)	In this section, "public thoroughfare" includes a walk, driveway, roadway, square and parking area provided outdoors at the site of and in conjunction with a business or undertaking and to which the public is usually admitted without fee or charge and whether or not the walk, driveway, roadway, square or parking area is owned by the person carrying on the business or undertaking or is publicly owned.</a:t>
            </a:r>
            <a:endParaRPr lang="en-CA" sz="2400" dirty="0"/>
          </a:p>
        </p:txBody>
      </p:sp>
    </p:spTree>
    <p:extLst>
      <p:ext uri="{BB962C8B-B14F-4D97-AF65-F5344CB8AC3E}">
        <p14:creationId xmlns:p14="http://schemas.microsoft.com/office/powerpoint/2010/main" val="2130066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666F-F15D-4FC9-A3F6-C71EED920E07}"/>
              </a:ext>
            </a:extLst>
          </p:cNvPr>
          <p:cNvSpPr>
            <a:spLocks noGrp="1"/>
          </p:cNvSpPr>
          <p:nvPr>
            <p:ph type="title"/>
          </p:nvPr>
        </p:nvSpPr>
        <p:spPr/>
        <p:txBody>
          <a:bodyPr/>
          <a:lstStyle/>
          <a:p>
            <a:r>
              <a:rPr lang="en-CA" dirty="0"/>
              <a:t>“AG-GAG” LAWS IN CANADA</a:t>
            </a:r>
          </a:p>
        </p:txBody>
      </p:sp>
      <p:sp>
        <p:nvSpPr>
          <p:cNvPr id="4" name="Text Placeholder 3">
            <a:extLst>
              <a:ext uri="{FF2B5EF4-FFF2-40B4-BE49-F238E27FC236}">
                <a16:creationId xmlns:a16="http://schemas.microsoft.com/office/drawing/2014/main" id="{CBE761BB-4AB3-499D-BE9C-1298CD6D725A}"/>
              </a:ext>
            </a:extLst>
          </p:cNvPr>
          <p:cNvSpPr>
            <a:spLocks noGrp="1"/>
          </p:cNvSpPr>
          <p:nvPr>
            <p:ph type="body" sz="half" idx="2"/>
          </p:nvPr>
        </p:nvSpPr>
        <p:spPr/>
        <p:txBody>
          <a:bodyPr>
            <a:normAutofit fontScale="92500" lnSpcReduction="20000"/>
          </a:bodyPr>
          <a:lstStyle/>
          <a:p>
            <a:r>
              <a:rPr lang="en-CA" dirty="0"/>
              <a:t>Presented by Kevin D. Toyne</a:t>
            </a:r>
          </a:p>
          <a:p>
            <a:r>
              <a:rPr lang="en-CA" dirty="0"/>
              <a:t>Manitoba Bar Association – October 20, 2020</a:t>
            </a:r>
          </a:p>
        </p:txBody>
      </p:sp>
      <p:pic>
        <p:nvPicPr>
          <p:cNvPr id="18" name="Picture 17">
            <a:extLst>
              <a:ext uri="{FF2B5EF4-FFF2-40B4-BE49-F238E27FC236}">
                <a16:creationId xmlns:a16="http://schemas.microsoft.com/office/drawing/2014/main" id="{4279EB58-05F3-4DBC-AB38-7D205C7AB0A9}"/>
              </a:ext>
            </a:extLst>
          </p:cNvPr>
          <p:cNvPicPr>
            <a:picLocks noChangeAspect="1"/>
          </p:cNvPicPr>
          <p:nvPr/>
        </p:nvPicPr>
        <p:blipFill>
          <a:blip r:embed="rId2"/>
          <a:stretch>
            <a:fillRect/>
          </a:stretch>
        </p:blipFill>
        <p:spPr>
          <a:xfrm>
            <a:off x="5793229" y="-30449"/>
            <a:ext cx="4564816" cy="6390306"/>
          </a:xfrm>
          <a:prstGeom prst="rect">
            <a:avLst/>
          </a:prstGeom>
        </p:spPr>
      </p:pic>
      <p:pic>
        <p:nvPicPr>
          <p:cNvPr id="29" name="Picture 28">
            <a:extLst>
              <a:ext uri="{FF2B5EF4-FFF2-40B4-BE49-F238E27FC236}">
                <a16:creationId xmlns:a16="http://schemas.microsoft.com/office/drawing/2014/main" id="{A7056AAF-9413-4FEA-B5E7-48AE138B7E19}"/>
              </a:ext>
            </a:extLst>
          </p:cNvPr>
          <p:cNvPicPr>
            <a:picLocks noChangeAspect="1"/>
          </p:cNvPicPr>
          <p:nvPr/>
        </p:nvPicPr>
        <p:blipFill>
          <a:blip r:embed="rId3"/>
          <a:stretch>
            <a:fillRect/>
          </a:stretch>
        </p:blipFill>
        <p:spPr>
          <a:xfrm>
            <a:off x="1241291" y="1061067"/>
            <a:ext cx="4141191" cy="2910431"/>
          </a:xfrm>
          <a:prstGeom prst="rect">
            <a:avLst/>
          </a:prstGeom>
        </p:spPr>
      </p:pic>
    </p:spTree>
    <p:extLst>
      <p:ext uri="{BB962C8B-B14F-4D97-AF65-F5344CB8AC3E}">
        <p14:creationId xmlns:p14="http://schemas.microsoft.com/office/powerpoint/2010/main" val="153201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DB343CF-C2D2-4476-BF58-EB7B88006BEE}"/>
              </a:ext>
            </a:extLst>
          </p:cNvPr>
          <p:cNvSpPr txBox="1">
            <a:spLocks/>
          </p:cNvSpPr>
          <p:nvPr/>
        </p:nvSpPr>
        <p:spPr>
          <a:xfrm>
            <a:off x="1113184" y="1113183"/>
            <a:ext cx="8909200" cy="49657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Font typeface="Wingdings 3" charset="2"/>
              <a:buNone/>
            </a:pPr>
            <a:r>
              <a:rPr lang="en-US" sz="2400" dirty="0"/>
              <a:t>What is new, however, is the recent spate of state laws that have assumed an altogether novel approach: </a:t>
            </a:r>
            <a:r>
              <a:rPr lang="en-US" sz="2400" b="1" u="sng" dirty="0"/>
              <a:t>restricting speech related to agricultural operations. These so-called “ag-gag” laws have their genesis in the 1990s. Around that time, animal rights advocates had begun conducting undercover investigations to expose animal abuse at various facilities.</a:t>
            </a:r>
            <a:r>
              <a:rPr lang="en-US" sz="2400" dirty="0"/>
              <a:t> After these initial investigations became public, Kansas, Montana, and North Dakota all enacted ag-gag laws. The laws criminalized entering an animal facility and filming without consent.</a:t>
            </a:r>
          </a:p>
        </p:txBody>
      </p:sp>
    </p:spTree>
    <p:extLst>
      <p:ext uri="{BB962C8B-B14F-4D97-AF65-F5344CB8AC3E}">
        <p14:creationId xmlns:p14="http://schemas.microsoft.com/office/powerpoint/2010/main" val="114038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DB343CF-C2D2-4476-BF58-EB7B88006BEE}"/>
              </a:ext>
            </a:extLst>
          </p:cNvPr>
          <p:cNvSpPr txBox="1">
            <a:spLocks/>
          </p:cNvSpPr>
          <p:nvPr/>
        </p:nvSpPr>
        <p:spPr>
          <a:xfrm>
            <a:off x="1113184" y="1113183"/>
            <a:ext cx="8909200" cy="4965700"/>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Font typeface="Wingdings 3" charset="2"/>
              <a:buNone/>
            </a:pPr>
            <a:r>
              <a:rPr lang="en-US" sz="2400" dirty="0"/>
              <a:t>Nobody was ever charged under these laws, and for nearly two decades no new ag-gag legislation was introduced. That changed, however, after a series of high profile undercover investigations were made public in the mid to late 2000s.  …  </a:t>
            </a:r>
            <a:r>
              <a:rPr lang="en-US" sz="2400" b="1" u="sng" dirty="0"/>
              <a:t>The publication of these and other undercover videos had devastating consequences for the agricultural facilities involved. The videos led to boycotts of facilities by McDonald’s, Target, Sam’s Club, and others.  They led to bankruptcy and closure of facilities and criminal charges against employees and owners. They led to statewide ballot initiatives banning certain farming practices. And they led to the largest meat recall in United States history, a facility’s entire two years’ worth of production.</a:t>
            </a:r>
            <a:r>
              <a:rPr lang="en-US" sz="2400" dirty="0"/>
              <a:t> …  Over the next three years, sixteen states introduced ag-gag legislation.</a:t>
            </a:r>
            <a:endParaRPr lang="en-CA" sz="2400" dirty="0"/>
          </a:p>
          <a:p>
            <a:pPr algn="just"/>
            <a:endParaRPr lang="en-CA" sz="2400" dirty="0"/>
          </a:p>
        </p:txBody>
      </p:sp>
    </p:spTree>
    <p:extLst>
      <p:ext uri="{BB962C8B-B14F-4D97-AF65-F5344CB8AC3E}">
        <p14:creationId xmlns:p14="http://schemas.microsoft.com/office/powerpoint/2010/main" val="310746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EF5A-753C-41AA-B7E9-15139E512438}"/>
              </a:ext>
            </a:extLst>
          </p:cNvPr>
          <p:cNvSpPr>
            <a:spLocks noGrp="1"/>
          </p:cNvSpPr>
          <p:nvPr>
            <p:ph type="title"/>
          </p:nvPr>
        </p:nvSpPr>
        <p:spPr/>
        <p:txBody>
          <a:bodyPr/>
          <a:lstStyle/>
          <a:p>
            <a:r>
              <a:rPr lang="en-CA" dirty="0"/>
              <a:t>Purpose of Ag-Gag - Theory</a:t>
            </a:r>
          </a:p>
        </p:txBody>
      </p:sp>
      <p:sp>
        <p:nvSpPr>
          <p:cNvPr id="3" name="Content Placeholder 2">
            <a:extLst>
              <a:ext uri="{FF2B5EF4-FFF2-40B4-BE49-F238E27FC236}">
                <a16:creationId xmlns:a16="http://schemas.microsoft.com/office/drawing/2014/main" id="{0993527C-E966-483D-93AB-F287C92B0112}"/>
              </a:ext>
            </a:extLst>
          </p:cNvPr>
          <p:cNvSpPr>
            <a:spLocks noGrp="1"/>
          </p:cNvSpPr>
          <p:nvPr>
            <p:ph idx="1"/>
          </p:nvPr>
        </p:nvSpPr>
        <p:spPr/>
        <p:txBody>
          <a:bodyPr>
            <a:normAutofit/>
          </a:bodyPr>
          <a:lstStyle/>
          <a:p>
            <a:pPr marL="0" indent="0" algn="just">
              <a:buNone/>
            </a:pPr>
            <a:r>
              <a:rPr lang="en-CA" sz="2400" i="1" dirty="0"/>
              <a:t>Animal Legal Defence Fund et al v. Reynolds et al </a:t>
            </a:r>
            <a:r>
              <a:rPr lang="en-CA" sz="2400" dirty="0"/>
              <a:t>(U.S.D.C. Iowa, 2019)</a:t>
            </a:r>
          </a:p>
          <a:p>
            <a:pPr marL="0" indent="0" algn="just">
              <a:buNone/>
            </a:pPr>
            <a:r>
              <a:rPr lang="en-CA" sz="2400" dirty="0"/>
              <a:t>Senior Judge </a:t>
            </a:r>
            <a:r>
              <a:rPr lang="en-CA" sz="2400" dirty="0" err="1"/>
              <a:t>Gritzner</a:t>
            </a:r>
            <a:r>
              <a:rPr lang="en-CA" sz="2400" dirty="0"/>
              <a:t>:</a:t>
            </a:r>
          </a:p>
          <a:p>
            <a:pPr marL="0" indent="0" algn="just">
              <a:buNone/>
            </a:pPr>
            <a:r>
              <a:rPr lang="en-CA" sz="2400" dirty="0"/>
              <a:t>“</a:t>
            </a:r>
            <a:r>
              <a:rPr lang="en-US" sz="2400" dirty="0"/>
              <a:t>Lawmakers described the bill as being responsive to </a:t>
            </a:r>
            <a:r>
              <a:rPr lang="en-US" sz="2400" b="1" u="sng" dirty="0"/>
              <a:t>two primary concerns</a:t>
            </a:r>
            <a:r>
              <a:rPr lang="en-US" sz="2400" dirty="0"/>
              <a:t> of the agricultural industry: </a:t>
            </a:r>
            <a:r>
              <a:rPr lang="en-US" sz="2400" b="1" u="sng" dirty="0"/>
              <a:t>facility security</a:t>
            </a:r>
            <a:r>
              <a:rPr lang="en-US" sz="2400" dirty="0"/>
              <a:t> (both in terms of biosecurity and security of private property) and </a:t>
            </a:r>
            <a:r>
              <a:rPr lang="en-US" sz="2400" b="1" u="sng" dirty="0"/>
              <a:t>harms that accompany investigative reporting</a:t>
            </a:r>
            <a:r>
              <a:rPr lang="en-US" sz="2400" dirty="0"/>
              <a:t>.”</a:t>
            </a:r>
            <a:endParaRPr lang="en-CA" sz="2400" dirty="0"/>
          </a:p>
        </p:txBody>
      </p:sp>
    </p:spTree>
    <p:extLst>
      <p:ext uri="{BB962C8B-B14F-4D97-AF65-F5344CB8AC3E}">
        <p14:creationId xmlns:p14="http://schemas.microsoft.com/office/powerpoint/2010/main" val="405415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582C-7111-4448-B3C8-F4B600D4DB9C}"/>
              </a:ext>
            </a:extLst>
          </p:cNvPr>
          <p:cNvSpPr>
            <a:spLocks noGrp="1"/>
          </p:cNvSpPr>
          <p:nvPr>
            <p:ph type="title"/>
          </p:nvPr>
        </p:nvSpPr>
        <p:spPr/>
        <p:txBody>
          <a:bodyPr/>
          <a:lstStyle/>
          <a:p>
            <a:r>
              <a:rPr lang="en-CA" dirty="0"/>
              <a:t>Purpose of Ag-Gag - Reality</a:t>
            </a:r>
          </a:p>
        </p:txBody>
      </p:sp>
      <p:sp>
        <p:nvSpPr>
          <p:cNvPr id="3" name="Content Placeholder 2">
            <a:extLst>
              <a:ext uri="{FF2B5EF4-FFF2-40B4-BE49-F238E27FC236}">
                <a16:creationId xmlns:a16="http://schemas.microsoft.com/office/drawing/2014/main" id="{B7D78ABE-8ED6-453F-B55F-76A1B35CC677}"/>
              </a:ext>
            </a:extLst>
          </p:cNvPr>
          <p:cNvSpPr>
            <a:spLocks noGrp="1"/>
          </p:cNvSpPr>
          <p:nvPr>
            <p:ph idx="1"/>
          </p:nvPr>
        </p:nvSpPr>
        <p:spPr/>
        <p:txBody>
          <a:bodyPr>
            <a:normAutofit lnSpcReduction="10000"/>
          </a:bodyPr>
          <a:lstStyle/>
          <a:p>
            <a:pPr marL="0" indent="0" algn="just">
              <a:buNone/>
            </a:pPr>
            <a:r>
              <a:rPr lang="en-US" sz="2400" i="1" dirty="0"/>
              <a:t>Animal Legal Defense Fund et al v. Otter et al </a:t>
            </a:r>
            <a:r>
              <a:rPr lang="en-US" sz="2400" dirty="0"/>
              <a:t>(U.S.D.C. Idaho, 2015)</a:t>
            </a:r>
          </a:p>
          <a:p>
            <a:pPr marL="0" indent="0" algn="just">
              <a:buNone/>
            </a:pPr>
            <a:r>
              <a:rPr lang="en-CA" sz="2400" dirty="0"/>
              <a:t>Chief Judge </a:t>
            </a:r>
            <a:r>
              <a:rPr lang="en-CA" sz="2400" dirty="0" err="1"/>
              <a:t>Winmill</a:t>
            </a:r>
            <a:r>
              <a:rPr lang="en-CA" sz="2400" dirty="0"/>
              <a:t>:</a:t>
            </a:r>
          </a:p>
          <a:p>
            <a:pPr marL="0" indent="0" algn="just">
              <a:buNone/>
            </a:pPr>
            <a:r>
              <a:rPr lang="en-CA" sz="2400" dirty="0"/>
              <a:t>“</a:t>
            </a:r>
            <a:r>
              <a:rPr lang="en-US" sz="2400" dirty="0"/>
              <a:t>to limit and punish those who speak out on topics relating to the agricultural industry, striking at the heart of important First Amendment values.” … “</a:t>
            </a:r>
            <a:r>
              <a:rPr lang="en-US" sz="2400" b="1" u="sng" dirty="0"/>
              <a:t>to silence animal activists</a:t>
            </a:r>
            <a:r>
              <a:rPr lang="en-US" sz="2400" dirty="0"/>
              <a:t>” and “to protect agricultural facility owners by, in effect, suppressing speech critical of animal-agriculture practices”</a:t>
            </a:r>
          </a:p>
        </p:txBody>
      </p:sp>
    </p:spTree>
    <p:extLst>
      <p:ext uri="{BB962C8B-B14F-4D97-AF65-F5344CB8AC3E}">
        <p14:creationId xmlns:p14="http://schemas.microsoft.com/office/powerpoint/2010/main" val="344704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AEC2-F8C4-4E1E-9FAE-CDA5DD94FE2B}"/>
              </a:ext>
            </a:extLst>
          </p:cNvPr>
          <p:cNvSpPr>
            <a:spLocks noGrp="1"/>
          </p:cNvSpPr>
          <p:nvPr>
            <p:ph type="title"/>
          </p:nvPr>
        </p:nvSpPr>
        <p:spPr/>
        <p:txBody>
          <a:bodyPr/>
          <a:lstStyle/>
          <a:p>
            <a:r>
              <a:rPr lang="en-CA" dirty="0"/>
              <a:t>Effect of Ag-Gag</a:t>
            </a:r>
          </a:p>
        </p:txBody>
      </p:sp>
      <p:sp>
        <p:nvSpPr>
          <p:cNvPr id="3" name="Content Placeholder 2">
            <a:extLst>
              <a:ext uri="{FF2B5EF4-FFF2-40B4-BE49-F238E27FC236}">
                <a16:creationId xmlns:a16="http://schemas.microsoft.com/office/drawing/2014/main" id="{6F831BED-50FB-4F45-8B1E-AB0A7AF5C930}"/>
              </a:ext>
            </a:extLst>
          </p:cNvPr>
          <p:cNvSpPr>
            <a:spLocks noGrp="1"/>
          </p:cNvSpPr>
          <p:nvPr>
            <p:ph idx="1"/>
          </p:nvPr>
        </p:nvSpPr>
        <p:spPr/>
        <p:txBody>
          <a:bodyPr>
            <a:normAutofit/>
          </a:bodyPr>
          <a:lstStyle/>
          <a:p>
            <a:pPr marL="0" indent="0" algn="just">
              <a:buNone/>
            </a:pPr>
            <a:r>
              <a:rPr lang="en-CA" sz="2400" i="1" dirty="0"/>
              <a:t>Otter</a:t>
            </a:r>
            <a:r>
              <a:rPr lang="en-CA" sz="2400" dirty="0"/>
              <a:t>:</a:t>
            </a:r>
          </a:p>
          <a:p>
            <a:pPr marL="0" indent="0" algn="just">
              <a:buNone/>
            </a:pPr>
            <a:r>
              <a:rPr lang="en-US" sz="2400" dirty="0"/>
              <a:t>“The effect of the statute will be to suppress speech by undercover investigators and whistleblowers concerning topics of great public importance: the safety of the public food supply, the safety of agricultural workers, the treatment and health of farm animals, and the impact of business activities on the environment.”</a:t>
            </a:r>
            <a:endParaRPr lang="en-CA" sz="2400" dirty="0"/>
          </a:p>
        </p:txBody>
      </p:sp>
    </p:spTree>
    <p:extLst>
      <p:ext uri="{BB962C8B-B14F-4D97-AF65-F5344CB8AC3E}">
        <p14:creationId xmlns:p14="http://schemas.microsoft.com/office/powerpoint/2010/main" val="407485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22A22F-05B8-4B0B-8DF6-860E5236DA01}"/>
              </a:ext>
            </a:extLst>
          </p:cNvPr>
          <p:cNvSpPr txBox="1">
            <a:spLocks/>
          </p:cNvSpPr>
          <p:nvPr/>
        </p:nvSpPr>
        <p:spPr>
          <a:xfrm>
            <a:off x="1113184" y="1113183"/>
            <a:ext cx="8909200" cy="496570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n-CA" sz="2400" i="1" dirty="0"/>
              <a:t>Otter</a:t>
            </a:r>
            <a:r>
              <a:rPr lang="en-CA" sz="2400" dirty="0"/>
              <a:t>:  </a:t>
            </a:r>
          </a:p>
          <a:p>
            <a:pPr marL="0" indent="0" algn="just">
              <a:buNone/>
            </a:pPr>
            <a:r>
              <a:rPr lang="en-US" sz="2400" dirty="0"/>
              <a:t>“Nonetheless, the State would have the property and privacy interests of agricultural production facilities supersede all other interests. But food production is a heavily regulated industry. And agricultural production facilities already must suffer numerous intrusions on their privacy and property because of the extensive regulations that govern food production and the treatment of animals. </a:t>
            </a:r>
            <a:r>
              <a:rPr lang="en-US" sz="2400" b="1" u="sng" dirty="0"/>
              <a:t>Given the public’s interest in the safety of the food supply, worker safety, and the humane treatment of animals, it would contravene strong First Amendment values to say the State has a compelling interest in affording these heavily regulated facilities extra protection from public scrutiny.”</a:t>
            </a:r>
            <a:endParaRPr lang="en-CA" sz="2400" b="1" u="sng" dirty="0"/>
          </a:p>
        </p:txBody>
      </p:sp>
    </p:spTree>
    <p:extLst>
      <p:ext uri="{BB962C8B-B14F-4D97-AF65-F5344CB8AC3E}">
        <p14:creationId xmlns:p14="http://schemas.microsoft.com/office/powerpoint/2010/main" val="1355680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{9D318DC0-DDB3-43B1-A941-416277CB0E66}tf02900722</Template>
  <TotalTime>1201</TotalTime>
  <Words>3480</Words>
  <Application>Microsoft Office PowerPoint</Application>
  <PresentationFormat>Widescreen</PresentationFormat>
  <Paragraphs>168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Wingdings 3</vt:lpstr>
      <vt:lpstr>Ion Boardroom</vt:lpstr>
      <vt:lpstr>“AG-GAG” LAWS IN CANADA</vt:lpstr>
      <vt:lpstr>“AG-GAG” LAWS IN CANADA</vt:lpstr>
      <vt:lpstr>What is “Ag-Gag”?</vt:lpstr>
      <vt:lpstr>PowerPoint Presentation</vt:lpstr>
      <vt:lpstr>PowerPoint Presentation</vt:lpstr>
      <vt:lpstr>Purpose of Ag-Gag - Theory</vt:lpstr>
      <vt:lpstr>Purpose of Ag-Gag - Reality</vt:lpstr>
      <vt:lpstr>Effect of Ag-Gag</vt:lpstr>
      <vt:lpstr>PowerPoint Presentation</vt:lpstr>
      <vt:lpstr>PowerPoint Presentation</vt:lpstr>
      <vt:lpstr>Legal Challenges</vt:lpstr>
      <vt:lpstr>Legal Challenges</vt:lpstr>
      <vt:lpstr>Influencing Canadian Ag-Gag</vt:lpstr>
      <vt:lpstr>Alberta – Trespass Statutes (Protecting Law-Abiding Property Owners) Amendment Act, 2019 </vt:lpstr>
      <vt:lpstr>PowerPoint Presentation</vt:lpstr>
      <vt:lpstr>Alberta’s Critical Infrastructure Defence Act </vt:lpstr>
      <vt:lpstr>PowerPoint Presentation</vt:lpstr>
      <vt:lpstr>PowerPoint Presentation</vt:lpstr>
      <vt:lpstr>R. v. Spratt, 2008 BCCA 340 </vt:lpstr>
      <vt:lpstr>PowerPoint Presentation</vt:lpstr>
      <vt:lpstr>Ontario – Security from Trespass and Protecting Food Safety Act, 2020 </vt:lpstr>
      <vt:lpstr>PowerPoint Presentation</vt:lpstr>
      <vt:lpstr>PowerPoint Presentation</vt:lpstr>
      <vt:lpstr>PowerPoint Presentation</vt:lpstr>
      <vt:lpstr>Proclamation and Proposed Regulation</vt:lpstr>
      <vt:lpstr>PowerPoint Presentation</vt:lpstr>
      <vt:lpstr>PowerPoint Presentation</vt:lpstr>
      <vt:lpstr>PowerPoint Presentation</vt:lpstr>
      <vt:lpstr>Manitoba – “Rural Crime and Bio-Security”</vt:lpstr>
      <vt:lpstr>PowerPoint Presentation</vt:lpstr>
      <vt:lpstr>Throne Speech – October 7, 2020 </vt:lpstr>
      <vt:lpstr>Section 57 of the QB Act </vt:lpstr>
      <vt:lpstr>PowerPoint Presentation</vt:lpstr>
      <vt:lpstr>PowerPoint Presentation</vt:lpstr>
      <vt:lpstr>“AG-GAG” LAWS IN CANADA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AG-GAG 101</dc:title>
  <dc:creator>Kevin Toyne</dc:creator>
  <cp:lastModifiedBy>Kevin Toyne</cp:lastModifiedBy>
  <cp:revision>58</cp:revision>
  <dcterms:created xsi:type="dcterms:W3CDTF">2020-05-06T21:21:54Z</dcterms:created>
  <dcterms:modified xsi:type="dcterms:W3CDTF">2020-10-20T16:21:44Z</dcterms:modified>
</cp:coreProperties>
</file>